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60" r:id="rId3"/>
    <p:sldId id="306" r:id="rId4"/>
    <p:sldId id="262" r:id="rId5"/>
    <p:sldId id="261" r:id="rId6"/>
    <p:sldId id="263" r:id="rId7"/>
    <p:sldId id="278" r:id="rId8"/>
    <p:sldId id="266" r:id="rId9"/>
    <p:sldId id="264" r:id="rId10"/>
    <p:sldId id="267" r:id="rId11"/>
    <p:sldId id="268" r:id="rId12"/>
    <p:sldId id="269" r:id="rId13"/>
    <p:sldId id="277" r:id="rId14"/>
    <p:sldId id="284" r:id="rId15"/>
    <p:sldId id="285" r:id="rId16"/>
    <p:sldId id="286" r:id="rId17"/>
    <p:sldId id="287" r:id="rId18"/>
    <p:sldId id="270" r:id="rId19"/>
    <p:sldId id="275" r:id="rId20"/>
    <p:sldId id="276" r:id="rId21"/>
    <p:sldId id="274" r:id="rId22"/>
    <p:sldId id="288" r:id="rId23"/>
    <p:sldId id="289" r:id="rId24"/>
    <p:sldId id="290" r:id="rId25"/>
    <p:sldId id="291" r:id="rId26"/>
    <p:sldId id="281" r:id="rId27"/>
    <p:sldId id="292" r:id="rId28"/>
    <p:sldId id="293" r:id="rId29"/>
    <p:sldId id="294" r:id="rId30"/>
    <p:sldId id="305" r:id="rId31"/>
    <p:sldId id="295" r:id="rId32"/>
    <p:sldId id="296" r:id="rId33"/>
    <p:sldId id="304" r:id="rId34"/>
    <p:sldId id="302" r:id="rId35"/>
    <p:sldId id="303" r:id="rId36"/>
    <p:sldId id="300" r:id="rId37"/>
    <p:sldId id="301" r:id="rId38"/>
    <p:sldId id="298" r:id="rId39"/>
    <p:sldId id="283" r:id="rId40"/>
    <p:sldId id="307" r:id="rId41"/>
    <p:sldId id="279" r:id="rId42"/>
    <p:sldId id="280" r:id="rId43"/>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4"/>
    <p:restoredTop sz="84922" autoAdjust="0"/>
  </p:normalViewPr>
  <p:slideViewPr>
    <p:cSldViewPr>
      <p:cViewPr>
        <p:scale>
          <a:sx n="75" d="100"/>
          <a:sy n="75" d="100"/>
        </p:scale>
        <p:origin x="1998" y="9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9792C-6442-44B2-A096-0BCF72EF273E}" type="datetimeFigureOut">
              <a:rPr lang="en-GB" smtClean="0"/>
              <a:t>11/04/2016</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32DED-A2C5-49F8-AB36-3E453BB8036C}" type="slidenum">
              <a:rPr lang="en-GB" smtClean="0"/>
              <a:t>‹#›</a:t>
            </a:fld>
            <a:endParaRPr lang="en-GB"/>
          </a:p>
        </p:txBody>
      </p:sp>
    </p:spTree>
    <p:extLst>
      <p:ext uri="{BB962C8B-B14F-4D97-AF65-F5344CB8AC3E}">
        <p14:creationId xmlns:p14="http://schemas.microsoft.com/office/powerpoint/2010/main" val="3000699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vn.alfresco.com/repos/alfresco-open-mirror/web-apps/Share/trunk/share/src/main/webapp/components/documentlibrary/image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GB" baseline="0" dirty="0" smtClean="0"/>
              <a:t>This is the office of one of our renowned physicists – Mr Dick, among his scientific papers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One of the leading theoretical physicists of CERN, retired Professor Dick works in his office. Despite the look of his office, he is still the master of his universe. His individual stacking order is world famous since he only needs a maximum of 5 seconds to find ANY paper in his office. Many colleagues used his 'filing' method to shortcut their own search for publications.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http://www.gettyimages.ch/detail/foto/portrait-of-professor-dick-leading-theoretical-stock-fotografie/57191917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2)</a:t>
            </a:r>
            <a:r>
              <a:rPr lang="en-GB" baseline="0" dirty="0" smtClean="0"/>
              <a:t> </a:t>
            </a:r>
            <a:r>
              <a:rPr lang="en-GB" dirty="0" smtClean="0"/>
              <a:t>this is the office of Professor</a:t>
            </a:r>
            <a:r>
              <a:rPr lang="en-GB" baseline="0" dirty="0" smtClean="0"/>
              <a:t> John Ellis another one of our celebrated physicists. LEP, LHC, CLIC,</a:t>
            </a:r>
          </a:p>
          <a:p>
            <a:endParaRPr lang="en-GB" dirty="0" smtClean="0"/>
          </a:p>
          <a:p>
            <a:r>
              <a:rPr lang="en-GB" dirty="0" smtClean="0"/>
              <a:t>More on Ellis: https://en.wikipedia.org/wiki/John_Ellis_(physicist)</a:t>
            </a:r>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7</a:t>
            </a:fld>
            <a:endParaRPr lang="en-GB"/>
          </a:p>
        </p:txBody>
      </p:sp>
    </p:spTree>
    <p:extLst>
      <p:ext uri="{BB962C8B-B14F-4D97-AF65-F5344CB8AC3E}">
        <p14:creationId xmlns:p14="http://schemas.microsoft.com/office/powerpoint/2010/main" val="2943671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32</a:t>
            </a:fld>
            <a:endParaRPr lang="en-GB"/>
          </a:p>
        </p:txBody>
      </p:sp>
    </p:spTree>
    <p:extLst>
      <p:ext uri="{BB962C8B-B14F-4D97-AF65-F5344CB8AC3E}">
        <p14:creationId xmlns:p14="http://schemas.microsoft.com/office/powerpoint/2010/main" val="2134066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33</a:t>
            </a:fld>
            <a:endParaRPr lang="en-GB"/>
          </a:p>
        </p:txBody>
      </p:sp>
    </p:spTree>
    <p:extLst>
      <p:ext uri="{BB962C8B-B14F-4D97-AF65-F5344CB8AC3E}">
        <p14:creationId xmlns:p14="http://schemas.microsoft.com/office/powerpoint/2010/main" val="924374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34</a:t>
            </a:fld>
            <a:endParaRPr lang="en-GB"/>
          </a:p>
        </p:txBody>
      </p:sp>
    </p:spTree>
    <p:extLst>
      <p:ext uri="{BB962C8B-B14F-4D97-AF65-F5344CB8AC3E}">
        <p14:creationId xmlns:p14="http://schemas.microsoft.com/office/powerpoint/2010/main" val="166825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35</a:t>
            </a:fld>
            <a:endParaRPr lang="en-GB"/>
          </a:p>
        </p:txBody>
      </p:sp>
    </p:spTree>
    <p:extLst>
      <p:ext uri="{BB962C8B-B14F-4D97-AF65-F5344CB8AC3E}">
        <p14:creationId xmlns:p14="http://schemas.microsoft.com/office/powerpoint/2010/main" val="602328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36</a:t>
            </a:fld>
            <a:endParaRPr lang="en-GB"/>
          </a:p>
        </p:txBody>
      </p:sp>
    </p:spTree>
    <p:extLst>
      <p:ext uri="{BB962C8B-B14F-4D97-AF65-F5344CB8AC3E}">
        <p14:creationId xmlns:p14="http://schemas.microsoft.com/office/powerpoint/2010/main" val="508720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Image from:</a:t>
            </a:r>
            <a:r>
              <a:rPr lang="en-GB" baseline="0" dirty="0" smtClean="0"/>
              <a:t> </a:t>
            </a:r>
            <a:r>
              <a:rPr lang="en-GB" sz="1200" b="0" i="0" u="none" strike="noStrike" kern="1200" dirty="0" smtClean="0">
                <a:solidFill>
                  <a:schemeClr val="tx1"/>
                </a:solidFill>
                <a:effectLst/>
                <a:latin typeface="+mn-lt"/>
                <a:ea typeface="+mn-ea"/>
                <a:cs typeface="+mn-cs"/>
                <a:hlinkClick r:id="rId3"/>
              </a:rPr>
              <a:t>smart-folder-256.png</a:t>
            </a:r>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37</a:t>
            </a:fld>
            <a:endParaRPr lang="en-GB"/>
          </a:p>
        </p:txBody>
      </p:sp>
    </p:spTree>
    <p:extLst>
      <p:ext uri="{BB962C8B-B14F-4D97-AF65-F5344CB8AC3E}">
        <p14:creationId xmlns:p14="http://schemas.microsoft.com/office/powerpoint/2010/main" val="955280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DFS: https://www.google.com/url?sa=i&amp;rct=j&amp;q=&amp;esrc=s&amp;source=images&amp;cd=&amp;cad=rja&amp;uact=8&amp;ved=0ahUKEwjn6pn_24bMAhVJ1hQKHXvUCyUQjhwIBQ&amp;url=https%3A%2F%2Fdfs.cern.ch%2F&amp;bvm=bv.119028448,d.ZWU&amp;psig=AFQjCNH0JcqiXYJnhfVwMLyRux-cyvyWLA&amp;ust=1460468680887517</a:t>
            </a:r>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38</a:t>
            </a:fld>
            <a:endParaRPr lang="en-GB"/>
          </a:p>
        </p:txBody>
      </p:sp>
    </p:spTree>
    <p:extLst>
      <p:ext uri="{BB962C8B-B14F-4D97-AF65-F5344CB8AC3E}">
        <p14:creationId xmlns:p14="http://schemas.microsoft.com/office/powerpoint/2010/main" val="3407879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39</a:t>
            </a:fld>
            <a:endParaRPr lang="en-GB"/>
          </a:p>
        </p:txBody>
      </p:sp>
    </p:spTree>
    <p:extLst>
      <p:ext uri="{BB962C8B-B14F-4D97-AF65-F5344CB8AC3E}">
        <p14:creationId xmlns:p14="http://schemas.microsoft.com/office/powerpoint/2010/main" val="3949467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40</a:t>
            </a:fld>
            <a:endParaRPr lang="en-GB"/>
          </a:p>
        </p:txBody>
      </p:sp>
    </p:spTree>
    <p:extLst>
      <p:ext uri="{BB962C8B-B14F-4D97-AF65-F5344CB8AC3E}">
        <p14:creationId xmlns:p14="http://schemas.microsoft.com/office/powerpoint/2010/main" val="3466294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App Dynamics</a:t>
            </a:r>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41</a:t>
            </a:fld>
            <a:endParaRPr lang="en-GB"/>
          </a:p>
        </p:txBody>
      </p:sp>
    </p:spTree>
    <p:extLst>
      <p:ext uri="{BB962C8B-B14F-4D97-AF65-F5344CB8AC3E}">
        <p14:creationId xmlns:p14="http://schemas.microsoft.com/office/powerpoint/2010/main" val="743511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10</a:t>
            </a:fld>
            <a:endParaRPr lang="en-GB"/>
          </a:p>
        </p:txBody>
      </p:sp>
    </p:spTree>
    <p:extLst>
      <p:ext uri="{BB962C8B-B14F-4D97-AF65-F5344CB8AC3E}">
        <p14:creationId xmlns:p14="http://schemas.microsoft.com/office/powerpoint/2010/main" val="850968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Developed using Angular</a:t>
            </a:r>
            <a:r>
              <a:rPr lang="en-GB" baseline="0" dirty="0" smtClean="0"/>
              <a:t> </a:t>
            </a:r>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42</a:t>
            </a:fld>
            <a:endParaRPr lang="en-GB"/>
          </a:p>
        </p:txBody>
      </p:sp>
    </p:spTree>
    <p:extLst>
      <p:ext uri="{BB962C8B-B14F-4D97-AF65-F5344CB8AC3E}">
        <p14:creationId xmlns:p14="http://schemas.microsoft.com/office/powerpoint/2010/main" val="2228259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Dashboard widgets, customisable, any French speakers in?</a:t>
            </a:r>
            <a:endParaRPr lang="en-GB" dirty="0"/>
          </a:p>
        </p:txBody>
      </p:sp>
      <p:sp>
        <p:nvSpPr>
          <p:cNvPr id="4" name="Slide Number Placeholder 3"/>
          <p:cNvSpPr>
            <a:spLocks noGrp="1"/>
          </p:cNvSpPr>
          <p:nvPr>
            <p:ph type="sldNum" sz="quarter" idx="10"/>
          </p:nvPr>
        </p:nvSpPr>
        <p:spPr/>
        <p:txBody>
          <a:bodyPr/>
          <a:lstStyle/>
          <a:p>
            <a:fld id="{C2CFFDDA-BA51-473A-8DCE-BC2AE4DB2A1E}" type="slidenum">
              <a:rPr lang="en-GB" smtClean="0"/>
              <a:t>14</a:t>
            </a:fld>
            <a:endParaRPr lang="en-GB"/>
          </a:p>
        </p:txBody>
      </p:sp>
    </p:spTree>
    <p:extLst>
      <p:ext uri="{BB962C8B-B14F-4D97-AF65-F5344CB8AC3E}">
        <p14:creationId xmlns:p14="http://schemas.microsoft.com/office/powerpoint/2010/main" val="389061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File plan</a:t>
            </a:r>
            <a:endParaRPr lang="en-GB" dirty="0"/>
          </a:p>
        </p:txBody>
      </p:sp>
      <p:sp>
        <p:nvSpPr>
          <p:cNvPr id="4" name="Slide Number Placeholder 3"/>
          <p:cNvSpPr>
            <a:spLocks noGrp="1"/>
          </p:cNvSpPr>
          <p:nvPr>
            <p:ph type="sldNum" sz="quarter" idx="10"/>
          </p:nvPr>
        </p:nvSpPr>
        <p:spPr/>
        <p:txBody>
          <a:bodyPr/>
          <a:lstStyle/>
          <a:p>
            <a:fld id="{C2CFFDDA-BA51-473A-8DCE-BC2AE4DB2A1E}" type="slidenum">
              <a:rPr lang="en-GB" smtClean="0"/>
              <a:t>15</a:t>
            </a:fld>
            <a:endParaRPr lang="en-GB"/>
          </a:p>
        </p:txBody>
      </p:sp>
    </p:spTree>
    <p:extLst>
      <p:ext uri="{BB962C8B-B14F-4D97-AF65-F5344CB8AC3E}">
        <p14:creationId xmlns:p14="http://schemas.microsoft.com/office/powerpoint/2010/main" val="1676793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Search view</a:t>
            </a:r>
            <a:endParaRPr lang="en-GB" dirty="0"/>
          </a:p>
        </p:txBody>
      </p:sp>
      <p:sp>
        <p:nvSpPr>
          <p:cNvPr id="4" name="Slide Number Placeholder 3"/>
          <p:cNvSpPr>
            <a:spLocks noGrp="1"/>
          </p:cNvSpPr>
          <p:nvPr>
            <p:ph type="sldNum" sz="quarter" idx="10"/>
          </p:nvPr>
        </p:nvSpPr>
        <p:spPr/>
        <p:txBody>
          <a:bodyPr/>
          <a:lstStyle/>
          <a:p>
            <a:fld id="{C2CFFDDA-BA51-473A-8DCE-BC2AE4DB2A1E}" type="slidenum">
              <a:rPr lang="en-GB" smtClean="0"/>
              <a:t>16</a:t>
            </a:fld>
            <a:endParaRPr lang="en-GB"/>
          </a:p>
        </p:txBody>
      </p:sp>
    </p:spTree>
    <p:extLst>
      <p:ext uri="{BB962C8B-B14F-4D97-AF65-F5344CB8AC3E}">
        <p14:creationId xmlns:p14="http://schemas.microsoft.com/office/powerpoint/2010/main" val="247869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Document</a:t>
            </a:r>
            <a:r>
              <a:rPr lang="en-GB" baseline="0" dirty="0" smtClean="0"/>
              <a:t> view</a:t>
            </a:r>
            <a:endParaRPr lang="en-GB" dirty="0"/>
          </a:p>
        </p:txBody>
      </p:sp>
      <p:sp>
        <p:nvSpPr>
          <p:cNvPr id="4" name="Slide Number Placeholder 3"/>
          <p:cNvSpPr>
            <a:spLocks noGrp="1"/>
          </p:cNvSpPr>
          <p:nvPr>
            <p:ph type="sldNum" sz="quarter" idx="10"/>
          </p:nvPr>
        </p:nvSpPr>
        <p:spPr/>
        <p:txBody>
          <a:bodyPr/>
          <a:lstStyle/>
          <a:p>
            <a:fld id="{C2CFFDDA-BA51-473A-8DCE-BC2AE4DB2A1E}" type="slidenum">
              <a:rPr lang="en-GB" smtClean="0"/>
              <a:t>17</a:t>
            </a:fld>
            <a:endParaRPr lang="en-GB"/>
          </a:p>
        </p:txBody>
      </p:sp>
    </p:spTree>
    <p:extLst>
      <p:ext uri="{BB962C8B-B14F-4D97-AF65-F5344CB8AC3E}">
        <p14:creationId xmlns:p14="http://schemas.microsoft.com/office/powerpoint/2010/main" val="2199787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Rabbit letter: http://www.vam.ac.uk/users/node/4362</a:t>
            </a:r>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18</a:t>
            </a:fld>
            <a:endParaRPr lang="en-GB"/>
          </a:p>
        </p:txBody>
      </p:sp>
    </p:spTree>
    <p:extLst>
      <p:ext uri="{BB962C8B-B14F-4D97-AF65-F5344CB8AC3E}">
        <p14:creationId xmlns:p14="http://schemas.microsoft.com/office/powerpoint/2010/main" val="260339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 from: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Information Management Life Cycle by Steve Dale, 22</a:t>
            </a:r>
            <a:r>
              <a:rPr lang="en-GB" sz="1200" b="0" i="0" kern="1200" baseline="30000" dirty="0" smtClean="0">
                <a:solidFill>
                  <a:schemeClr val="tx1"/>
                </a:solidFill>
                <a:effectLst/>
                <a:latin typeface="+mn-lt"/>
                <a:ea typeface="+mn-ea"/>
                <a:cs typeface="+mn-cs"/>
              </a:rPr>
              <a:t>nd</a:t>
            </a:r>
            <a:r>
              <a:rPr lang="en-GB" sz="1200" b="0" i="0" kern="1200" dirty="0" smtClean="0">
                <a:solidFill>
                  <a:schemeClr val="tx1"/>
                </a:solidFill>
                <a:effectLst/>
                <a:latin typeface="+mn-lt"/>
                <a:ea typeface="+mn-ea"/>
                <a:cs typeface="+mn-cs"/>
              </a:rPr>
              <a:t> Aug 2008</a:t>
            </a:r>
          </a:p>
          <a:p>
            <a:r>
              <a:rPr lang="en-GB" dirty="0" smtClean="0"/>
              <a:t>http://www.slideshare.net/stephendale/information-management-life-cycle-presentation</a:t>
            </a:r>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24</a:t>
            </a:fld>
            <a:endParaRPr lang="en-GB"/>
          </a:p>
        </p:txBody>
      </p:sp>
    </p:spTree>
    <p:extLst>
      <p:ext uri="{BB962C8B-B14F-4D97-AF65-F5344CB8AC3E}">
        <p14:creationId xmlns:p14="http://schemas.microsoft.com/office/powerpoint/2010/main" val="99494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E32DED-A2C5-49F8-AB36-3E453BB8036C}" type="slidenum">
              <a:rPr lang="en-GB" smtClean="0"/>
              <a:t>26</a:t>
            </a:fld>
            <a:endParaRPr lang="en-GB"/>
          </a:p>
        </p:txBody>
      </p:sp>
    </p:spTree>
    <p:extLst>
      <p:ext uri="{BB962C8B-B14F-4D97-AF65-F5344CB8AC3E}">
        <p14:creationId xmlns:p14="http://schemas.microsoft.com/office/powerpoint/2010/main" val="1848963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14480" y="2071678"/>
            <a:ext cx="5929354" cy="1928826"/>
          </a:xfrm>
        </p:spPr>
        <p:txBody>
          <a:body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428728" y="4572008"/>
            <a:ext cx="6400800" cy="157163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714356"/>
            <a:ext cx="8229600" cy="857256"/>
          </a:xfr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785927"/>
            <a:ext cx="8229600" cy="421484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785795"/>
            <a:ext cx="2057400" cy="5214974"/>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785795"/>
            <a:ext cx="6019800" cy="521497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714356"/>
            <a:ext cx="8229600" cy="1000132"/>
          </a:xfrm>
        </p:spPr>
        <p:txBody>
          <a:bodyPr/>
          <a:lstStyle/>
          <a:p>
            <a:r>
              <a:rPr lang="ru-RU" smtClean="0"/>
              <a:t>Образец заголовка</a:t>
            </a:r>
            <a:endParaRPr lang="ru-RU"/>
          </a:p>
        </p:txBody>
      </p:sp>
      <p:sp>
        <p:nvSpPr>
          <p:cNvPr id="3" name="Содержимое 2"/>
          <p:cNvSpPr>
            <a:spLocks noGrp="1"/>
          </p:cNvSpPr>
          <p:nvPr>
            <p:ph idx="1"/>
          </p:nvPr>
        </p:nvSpPr>
        <p:spPr>
          <a:xfrm>
            <a:off x="457200" y="1857365"/>
            <a:ext cx="8229600" cy="414340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14356"/>
            <a:ext cx="8229600" cy="857256"/>
          </a:xfrm>
        </p:spPr>
        <p:txBody>
          <a:bodyPr/>
          <a:lstStyle/>
          <a:p>
            <a:r>
              <a:rPr lang="ru-RU" smtClean="0"/>
              <a:t>Образец заголовка</a:t>
            </a:r>
            <a:endParaRPr lang="ru-RU"/>
          </a:p>
        </p:txBody>
      </p:sp>
      <p:sp>
        <p:nvSpPr>
          <p:cNvPr id="3" name="Содержимое 2"/>
          <p:cNvSpPr>
            <a:spLocks noGrp="1"/>
          </p:cNvSpPr>
          <p:nvPr>
            <p:ph sz="half" idx="1"/>
          </p:nvPr>
        </p:nvSpPr>
        <p:spPr>
          <a:xfrm>
            <a:off x="523876" y="1714488"/>
            <a:ext cx="4043362" cy="425769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714876" y="1714488"/>
            <a:ext cx="4043362" cy="425769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642918"/>
            <a:ext cx="8229600" cy="77472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3362" cy="38258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4950" cy="38258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714356"/>
            <a:ext cx="8229600" cy="1000124"/>
          </a:xfrm>
        </p:spPr>
        <p:txBody>
          <a:bodyPr/>
          <a:lstStyle/>
          <a:p>
            <a:r>
              <a:rPr lang="ru-RU" smtClean="0"/>
              <a:t>Образец заголовка</a:t>
            </a:r>
            <a:endParaRPr lang="ru-RU"/>
          </a:p>
        </p:txBody>
      </p:sp>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8596" y="857232"/>
            <a:ext cx="3010186" cy="100352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1868" y="860620"/>
            <a:ext cx="5114932" cy="505461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5328" y="1864140"/>
            <a:ext cx="3010186" cy="40510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714355"/>
            <a:ext cx="5486400" cy="4013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5000" r="-5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noProof="0" dirty="0" smtClean="0"/>
              <a:t>Образец заголовка</a:t>
            </a:r>
            <a:endParaRPr lang="ru-RU" noProof="0" dirty="0"/>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noProof="0" dirty="0" smtClean="0"/>
              <a:t>Образец текста</a:t>
            </a:r>
          </a:p>
          <a:p>
            <a:pPr lvl="1"/>
            <a:r>
              <a:rPr lang="ru-RU" noProof="0" dirty="0" smtClean="0"/>
              <a:t>Второй уровень</a:t>
            </a:r>
          </a:p>
          <a:p>
            <a:pPr lvl="2"/>
            <a:r>
              <a:rPr lang="ru-RU" noProof="0" dirty="0" smtClean="0"/>
              <a:t>Третий уровень</a:t>
            </a:r>
          </a:p>
          <a:p>
            <a:pPr lvl="3"/>
            <a:r>
              <a:rPr lang="ru-RU" noProof="0" dirty="0" smtClean="0"/>
              <a:t>Четвертый уровень</a:t>
            </a:r>
          </a:p>
          <a:p>
            <a:pPr lvl="4"/>
            <a:r>
              <a:rPr lang="ru-RU" noProof="0" dirty="0" smtClean="0"/>
              <a:t>Пятый уровень</a:t>
            </a:r>
            <a:endParaRPr lang="ru-RU" noProof="0"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036EE-9F9B-4645-9A05-CCFE7BAB8F24}" type="datetimeFigureOut">
              <a:rPr lang="ru-RU" noProof="0" smtClean="0"/>
              <a:t>11.04.2016</a:t>
            </a:fld>
            <a:endParaRPr lang="ru-RU" noProof="0" dirty="0"/>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noProof="0" dirty="0"/>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BFE0E7-42F2-48EF-A42B-89FBE59931B2}" type="slidenum">
              <a:rPr lang="ru-RU" noProof="0" smtClean="0"/>
              <a:t>‹#›</a:t>
            </a:fld>
            <a:endParaRPr lang="ru-RU" noProof="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gif"/><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8.jp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a:bodyPr>
          <a:lstStyle/>
          <a:p>
            <a:r>
              <a:rPr lang="en-GB" dirty="0"/>
              <a:t>Accelerating records management at </a:t>
            </a:r>
            <a:r>
              <a:rPr lang="en-GB" dirty="0" smtClean="0"/>
              <a:t>CERN</a:t>
            </a:r>
            <a:endParaRPr lang="en-US" dirty="0"/>
          </a:p>
        </p:txBody>
      </p:sp>
      <p:sp>
        <p:nvSpPr>
          <p:cNvPr id="3" name="Подзаголовок 2"/>
          <p:cNvSpPr>
            <a:spLocks noGrp="1"/>
          </p:cNvSpPr>
          <p:nvPr>
            <p:ph type="subTitle" idx="1"/>
          </p:nvPr>
        </p:nvSpPr>
        <p:spPr/>
        <p:txBody>
          <a:bodyPr/>
          <a:lstStyle/>
          <a:p>
            <a:r>
              <a:rPr lang="en-US" dirty="0" smtClean="0"/>
              <a:t>Andrew Short</a:t>
            </a:r>
          </a:p>
          <a:p>
            <a:r>
              <a:rPr lang="en-US" dirty="0"/>
              <a:t>a</a:t>
            </a:r>
            <a:r>
              <a:rPr lang="en-US" dirty="0" smtClean="0"/>
              <a:t>ndrew.short@cern.ch</a:t>
            </a:r>
            <a:endParaRPr lang="en-US" dirty="0"/>
          </a:p>
        </p:txBody>
      </p:sp>
    </p:spTree>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Records Office – </a:t>
            </a:r>
            <a:r>
              <a:rPr lang="en-US" dirty="0" smtClean="0"/>
              <a:t>2016</a:t>
            </a:r>
            <a:endParaRPr lang="en-US" dirty="0"/>
          </a:p>
        </p:txBody>
      </p:sp>
      <p:sp>
        <p:nvSpPr>
          <p:cNvPr id="3" name="Marcador de contenido 2"/>
          <p:cNvSpPr>
            <a:spLocks noGrp="1"/>
          </p:cNvSpPr>
          <p:nvPr>
            <p:ph idx="1"/>
          </p:nvPr>
        </p:nvSpPr>
        <p:spPr>
          <a:xfrm>
            <a:off x="500034" y="4293096"/>
            <a:ext cx="8643966" cy="2363723"/>
          </a:xfrm>
        </p:spPr>
        <p:txBody>
          <a:bodyPr>
            <a:normAutofit fontScale="62500" lnSpcReduction="20000"/>
          </a:bodyPr>
          <a:lstStyle/>
          <a:p>
            <a:r>
              <a:rPr lang="en-GB" dirty="0"/>
              <a:t>Using eFiles since 4th </a:t>
            </a:r>
            <a:r>
              <a:rPr lang="en-GB" dirty="0" smtClean="0"/>
              <a:t>May</a:t>
            </a:r>
          </a:p>
          <a:p>
            <a:r>
              <a:rPr lang="en-GB" dirty="0" smtClean="0"/>
              <a:t>Uploading active </a:t>
            </a:r>
            <a:r>
              <a:rPr lang="en-GB" dirty="0"/>
              <a:t>personnel </a:t>
            </a:r>
            <a:r>
              <a:rPr lang="en-GB" dirty="0" smtClean="0"/>
              <a:t>files</a:t>
            </a:r>
          </a:p>
          <a:p>
            <a:r>
              <a:rPr lang="en-GB" dirty="0" smtClean="0"/>
              <a:t>Easily </a:t>
            </a:r>
            <a:r>
              <a:rPr lang="en-GB" dirty="0"/>
              <a:t>store and retrieve documents </a:t>
            </a:r>
            <a:endParaRPr lang="en-GB" dirty="0" smtClean="0"/>
          </a:p>
          <a:p>
            <a:r>
              <a:rPr lang="en-GB" dirty="0" smtClean="0"/>
              <a:t>Saves </a:t>
            </a:r>
            <a:r>
              <a:rPr lang="en-GB" dirty="0"/>
              <a:t>time and </a:t>
            </a:r>
            <a:r>
              <a:rPr lang="en-GB" dirty="0" smtClean="0"/>
              <a:t>resources</a:t>
            </a:r>
          </a:p>
          <a:p>
            <a:r>
              <a:rPr lang="en-GB" dirty="0" smtClean="0"/>
              <a:t>No </a:t>
            </a:r>
            <a:r>
              <a:rPr lang="en-GB" dirty="0"/>
              <a:t>more printing and mailing </a:t>
            </a:r>
            <a:r>
              <a:rPr lang="en-GB" dirty="0" smtClean="0"/>
              <a:t>documents</a:t>
            </a:r>
          </a:p>
          <a:p>
            <a:r>
              <a:rPr lang="en-GB" dirty="0" smtClean="0"/>
              <a:t>Process </a:t>
            </a:r>
            <a:r>
              <a:rPr lang="en-GB" dirty="0"/>
              <a:t>related </a:t>
            </a:r>
            <a:r>
              <a:rPr lang="en-GB" dirty="0" smtClean="0"/>
              <a:t>improvements</a:t>
            </a:r>
          </a:p>
          <a:p>
            <a:r>
              <a:rPr lang="en-GB" dirty="0" smtClean="0"/>
              <a:t>Uploaded over </a:t>
            </a:r>
            <a:r>
              <a:rPr lang="en-GB" dirty="0" smtClean="0"/>
              <a:t>72,000 </a:t>
            </a:r>
            <a:r>
              <a:rPr lang="en-GB" dirty="0" smtClean="0"/>
              <a:t>documents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7797" y="1484784"/>
            <a:ext cx="3648406" cy="2736304"/>
          </a:xfrm>
          <a:prstGeom prst="rect">
            <a:avLst/>
          </a:prstGeom>
        </p:spPr>
      </p:pic>
    </p:spTree>
    <p:extLst>
      <p:ext uri="{BB962C8B-B14F-4D97-AF65-F5344CB8AC3E}">
        <p14:creationId xmlns:p14="http://schemas.microsoft.com/office/powerpoint/2010/main" val="1706849282"/>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Recruitment Unit</a:t>
            </a:r>
            <a:endParaRPr lang="en-US" dirty="0"/>
          </a:p>
        </p:txBody>
      </p:sp>
      <p:sp>
        <p:nvSpPr>
          <p:cNvPr id="3" name="Marcador de contenido 2"/>
          <p:cNvSpPr>
            <a:spLocks noGrp="1"/>
          </p:cNvSpPr>
          <p:nvPr>
            <p:ph idx="1"/>
          </p:nvPr>
        </p:nvSpPr>
        <p:spPr>
          <a:xfrm>
            <a:off x="457200" y="1857365"/>
            <a:ext cx="5122912" cy="3587859"/>
          </a:xfrm>
        </p:spPr>
        <p:txBody>
          <a:bodyPr>
            <a:normAutofit fontScale="85000" lnSpcReduction="10000"/>
          </a:bodyPr>
          <a:lstStyle/>
          <a:p>
            <a:r>
              <a:rPr lang="en-GB" dirty="0" smtClean="0"/>
              <a:t>Upload documents to Alfresco</a:t>
            </a:r>
          </a:p>
          <a:p>
            <a:r>
              <a:rPr lang="en-GB" dirty="0" smtClean="0"/>
              <a:t>Share files with Records Office</a:t>
            </a:r>
          </a:p>
          <a:p>
            <a:r>
              <a:rPr lang="en-GB" dirty="0" smtClean="0"/>
              <a:t>Documents injected to Alfresco from recruitment </a:t>
            </a:r>
            <a:r>
              <a:rPr lang="en-GB" dirty="0" smtClean="0"/>
              <a:t>tool (eRT)</a:t>
            </a:r>
            <a:endParaRPr lang="en-GB" dirty="0" smtClean="0"/>
          </a:p>
          <a:p>
            <a:r>
              <a:rPr lang="en-GB" dirty="0" smtClean="0"/>
              <a:t>Currently injected over </a:t>
            </a:r>
            <a:r>
              <a:rPr lang="en-GB" dirty="0" smtClean="0"/>
              <a:t>52,000 </a:t>
            </a:r>
            <a:r>
              <a:rPr lang="en-GB" dirty="0" smtClean="0"/>
              <a:t>documents from eRT (April 2016)</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8085" r="42986" b="23327"/>
          <a:stretch/>
        </p:blipFill>
        <p:spPr>
          <a:xfrm>
            <a:off x="5786275" y="2204864"/>
            <a:ext cx="2926456" cy="2592288"/>
          </a:xfrm>
          <a:prstGeom prst="rect">
            <a:avLst/>
          </a:prstGeom>
        </p:spPr>
      </p:pic>
    </p:spTree>
    <p:extLst>
      <p:ext uri="{BB962C8B-B14F-4D97-AF65-F5344CB8AC3E}">
        <p14:creationId xmlns:p14="http://schemas.microsoft.com/office/powerpoint/2010/main" val="2703873220"/>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Electronic Document Handling</a:t>
            </a:r>
            <a:endParaRPr lang="en-US" dirty="0"/>
          </a:p>
        </p:txBody>
      </p:sp>
      <p:sp>
        <p:nvSpPr>
          <p:cNvPr id="3" name="Marcador de contenido 2"/>
          <p:cNvSpPr>
            <a:spLocks noGrp="1"/>
          </p:cNvSpPr>
          <p:nvPr>
            <p:ph idx="1"/>
          </p:nvPr>
        </p:nvSpPr>
        <p:spPr>
          <a:xfrm>
            <a:off x="457200" y="1857365"/>
            <a:ext cx="5410944" cy="3587859"/>
          </a:xfrm>
        </p:spPr>
        <p:txBody>
          <a:bodyPr>
            <a:normAutofit fontScale="85000" lnSpcReduction="10000"/>
          </a:bodyPr>
          <a:lstStyle/>
          <a:p>
            <a:r>
              <a:rPr lang="en-GB" dirty="0" smtClean="0"/>
              <a:t>Existing Electronic Document Handling tool (EDH)</a:t>
            </a:r>
          </a:p>
          <a:p>
            <a:r>
              <a:rPr lang="en-GB" dirty="0" smtClean="0"/>
              <a:t>Documents to be injected to Alfresco automatically.</a:t>
            </a:r>
          </a:p>
          <a:p>
            <a:r>
              <a:rPr lang="en-GB" dirty="0" smtClean="0"/>
              <a:t>Over 18,000 distinct users (2015)</a:t>
            </a:r>
          </a:p>
          <a:p>
            <a:r>
              <a:rPr lang="en-GB" dirty="0" smtClean="0"/>
              <a:t>Over 70 document types</a:t>
            </a:r>
          </a:p>
          <a:p>
            <a:r>
              <a:rPr lang="en-GB" dirty="0"/>
              <a:t>Currently holds 6.4 million documents (April 2016)</a:t>
            </a:r>
          </a:p>
          <a:p>
            <a:endParaRPr lang="en-GB" dirty="0" smtClean="0"/>
          </a:p>
          <a:p>
            <a:endParaRPr lang="en-GB"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2924944"/>
            <a:ext cx="1368152" cy="1315530"/>
          </a:xfrm>
          <a:prstGeom prst="rect">
            <a:avLst/>
          </a:prstGeom>
        </p:spPr>
      </p:pic>
    </p:spTree>
    <p:extLst>
      <p:ext uri="{BB962C8B-B14F-4D97-AF65-F5344CB8AC3E}">
        <p14:creationId xmlns:p14="http://schemas.microsoft.com/office/powerpoint/2010/main" val="454592633"/>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AISMedia</a:t>
            </a:r>
            <a:endParaRPr lang="en-US" dirty="0"/>
          </a:p>
        </p:txBody>
      </p:sp>
      <p:sp>
        <p:nvSpPr>
          <p:cNvPr id="3" name="Marcador de contenido 2"/>
          <p:cNvSpPr>
            <a:spLocks noGrp="1"/>
          </p:cNvSpPr>
          <p:nvPr>
            <p:ph idx="1"/>
          </p:nvPr>
        </p:nvSpPr>
        <p:spPr>
          <a:xfrm>
            <a:off x="457200" y="1857365"/>
            <a:ext cx="5698976" cy="3587859"/>
          </a:xfrm>
        </p:spPr>
        <p:txBody>
          <a:bodyPr>
            <a:normAutofit lnSpcReduction="10000"/>
          </a:bodyPr>
          <a:lstStyle/>
          <a:p>
            <a:r>
              <a:rPr lang="en-GB" dirty="0" smtClean="0"/>
              <a:t>Existing Electronic Document Storage application</a:t>
            </a:r>
          </a:p>
          <a:p>
            <a:r>
              <a:rPr lang="en-GB" dirty="0" smtClean="0"/>
              <a:t>Documents to be injected to Alfresco.</a:t>
            </a:r>
          </a:p>
          <a:p>
            <a:r>
              <a:rPr lang="en-GB" dirty="0"/>
              <a:t>Over </a:t>
            </a:r>
            <a:r>
              <a:rPr lang="en-GB" dirty="0" smtClean="0"/>
              <a:t>XXXX </a:t>
            </a:r>
            <a:r>
              <a:rPr lang="en-GB" dirty="0"/>
              <a:t>document </a:t>
            </a:r>
            <a:r>
              <a:rPr lang="en-GB" dirty="0" smtClean="0"/>
              <a:t>types</a:t>
            </a:r>
            <a:endParaRPr lang="en-GB" dirty="0" smtClean="0"/>
          </a:p>
          <a:p>
            <a:r>
              <a:rPr lang="en-GB" dirty="0" smtClean="0"/>
              <a:t>Currently </a:t>
            </a:r>
            <a:r>
              <a:rPr lang="en-GB" dirty="0" smtClean="0"/>
              <a:t>about XXXX documents stored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216" y="2836680"/>
            <a:ext cx="1790700" cy="825500"/>
          </a:xfrm>
          <a:prstGeom prst="rect">
            <a:avLst/>
          </a:prstGeom>
        </p:spPr>
      </p:pic>
    </p:spTree>
    <p:extLst>
      <p:ext uri="{BB962C8B-B14F-4D97-AF65-F5344CB8AC3E}">
        <p14:creationId xmlns:p14="http://schemas.microsoft.com/office/powerpoint/2010/main" val="1306326884"/>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185376" y="6356350"/>
            <a:ext cx="501424" cy="365125"/>
          </a:xfrm>
          <a:prstGeom prst="rect">
            <a:avLst/>
          </a:prstGeom>
        </p:spPr>
        <p:txBody>
          <a:bodyPr/>
          <a:lstStyle/>
          <a:p>
            <a:fld id="{17918391-D411-FE40-AAD7-861AE5233E0E}" type="slidenum">
              <a:rPr lang="en-US" smtClean="0"/>
              <a:pPr/>
              <a:t>14</a:t>
            </a:fld>
            <a:endParaRPr lang="en-US" dirty="0"/>
          </a:p>
        </p:txBody>
      </p:sp>
      <p:pic>
        <p:nvPicPr>
          <p:cNvPr id="1027"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766" t="9633" r="1853" b="10019"/>
          <a:stretch/>
        </p:blipFill>
        <p:spPr bwMode="auto">
          <a:xfrm>
            <a:off x="0" y="0"/>
            <a:ext cx="9175373" cy="59364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2885799"/>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185376" y="6356350"/>
            <a:ext cx="501424" cy="365125"/>
          </a:xfrm>
          <a:prstGeom prst="rect">
            <a:avLst/>
          </a:prstGeom>
        </p:spPr>
        <p:txBody>
          <a:bodyPr/>
          <a:lstStyle/>
          <a:p>
            <a:fld id="{17918391-D411-FE40-AAD7-861AE5233E0E}" type="slidenum">
              <a:rPr lang="en-US" smtClean="0"/>
              <a:pPr/>
              <a:t>15</a:t>
            </a:fld>
            <a:endParaRPr lang="en-US" dirty="0"/>
          </a:p>
        </p:txBody>
      </p:sp>
      <p:pic>
        <p:nvPicPr>
          <p:cNvPr id="1031" name="Picture 7"/>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608" t="9678" r="1774" b="6452"/>
          <a:stretch/>
        </p:blipFill>
        <p:spPr bwMode="auto">
          <a:xfrm>
            <a:off x="1" y="0"/>
            <a:ext cx="9144000" cy="616065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92762"/>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185376" y="6356350"/>
            <a:ext cx="501424" cy="365125"/>
          </a:xfrm>
          <a:prstGeom prst="rect">
            <a:avLst/>
          </a:prstGeom>
        </p:spPr>
        <p:txBody>
          <a:bodyPr/>
          <a:lstStyle/>
          <a:p>
            <a:fld id="{17918391-D411-FE40-AAD7-861AE5233E0E}" type="slidenum">
              <a:rPr lang="en-US" smtClean="0"/>
              <a:pPr/>
              <a:t>16</a:t>
            </a:fld>
            <a:endParaRPr lang="en-US" dirty="0"/>
          </a:p>
        </p:txBody>
      </p:sp>
      <p:pic>
        <p:nvPicPr>
          <p:cNvPr id="1027"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13" t="9584" r="1720" b="9048"/>
          <a:stretch/>
        </p:blipFill>
        <p:spPr bwMode="auto">
          <a:xfrm>
            <a:off x="0" y="0"/>
            <a:ext cx="9144000" cy="613083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5625391"/>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185376" y="6356350"/>
            <a:ext cx="501424" cy="365125"/>
          </a:xfrm>
          <a:prstGeom prst="rect">
            <a:avLst/>
          </a:prstGeom>
        </p:spPr>
        <p:txBody>
          <a:bodyPr/>
          <a:lstStyle/>
          <a:p>
            <a:fld id="{17918391-D411-FE40-AAD7-861AE5233E0E}" type="slidenum">
              <a:rPr lang="en-US" smtClean="0"/>
              <a:pPr/>
              <a:t>17</a:t>
            </a:fld>
            <a:endParaRPr lang="en-US" dirty="0"/>
          </a:p>
        </p:txBody>
      </p:sp>
      <p:pic>
        <p:nvPicPr>
          <p:cNvPr id="2052" name="Picture 4"/>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689" t="9598" r="1866" b="7042"/>
          <a:stretch/>
        </p:blipFill>
        <p:spPr bwMode="auto">
          <a:xfrm>
            <a:off x="0" y="0"/>
            <a:ext cx="9150283" cy="613824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5647"/>
            <a:ext cx="6172200" cy="438260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7343" t="34104" r="41436" b="16597"/>
          <a:stretch/>
        </p:blipFill>
        <p:spPr bwMode="auto">
          <a:xfrm>
            <a:off x="1207008" y="2312937"/>
            <a:ext cx="3575304" cy="26984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0" name="Picture 2" descr="\\cern.ch\dfs\Users\a\ashort\Desktop\27311-large.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15594" y="2122433"/>
            <a:ext cx="4541012" cy="364902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97860254"/>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a:t>
            </a:r>
            <a:endParaRPr lang="en-GB" dirty="0"/>
          </a:p>
        </p:txBody>
      </p:sp>
      <p:sp>
        <p:nvSpPr>
          <p:cNvPr id="3" name="Content Placeholder 2"/>
          <p:cNvSpPr>
            <a:spLocks noGrp="1"/>
          </p:cNvSpPr>
          <p:nvPr>
            <p:ph idx="1"/>
          </p:nvPr>
        </p:nvSpPr>
        <p:spPr>
          <a:xfrm>
            <a:off x="457200" y="1857365"/>
            <a:ext cx="4978896" cy="4143404"/>
          </a:xfrm>
        </p:spPr>
        <p:txBody>
          <a:bodyPr>
            <a:normAutofit fontScale="77500" lnSpcReduction="20000"/>
          </a:bodyPr>
          <a:lstStyle/>
          <a:p>
            <a:r>
              <a:rPr lang="en-GB" dirty="0" smtClean="0"/>
              <a:t>Identify existing organisation documents</a:t>
            </a:r>
          </a:p>
          <a:p>
            <a:r>
              <a:rPr lang="en-GB" dirty="0" smtClean="0">
                <a:solidFill>
                  <a:schemeClr val="bg1">
                    <a:lumMod val="75000"/>
                  </a:schemeClr>
                </a:solidFill>
              </a:rPr>
              <a:t>Identify document metadata</a:t>
            </a:r>
          </a:p>
          <a:p>
            <a:r>
              <a:rPr lang="en-GB" dirty="0">
                <a:solidFill>
                  <a:schemeClr val="bg1">
                    <a:lumMod val="75000"/>
                  </a:schemeClr>
                </a:solidFill>
              </a:rPr>
              <a:t>Identify search requirements</a:t>
            </a:r>
          </a:p>
          <a:p>
            <a:r>
              <a:rPr lang="en-GB" dirty="0" smtClean="0">
                <a:solidFill>
                  <a:schemeClr val="bg1">
                    <a:lumMod val="75000"/>
                  </a:schemeClr>
                </a:solidFill>
              </a:rPr>
              <a:t>Define file plan</a:t>
            </a:r>
          </a:p>
          <a:p>
            <a:r>
              <a:rPr lang="en-GB" dirty="0" smtClean="0">
                <a:solidFill>
                  <a:schemeClr val="bg1">
                    <a:lumMod val="75000"/>
                  </a:schemeClr>
                </a:solidFill>
              </a:rPr>
              <a:t>Define access rights</a:t>
            </a:r>
          </a:p>
          <a:p>
            <a:r>
              <a:rPr lang="en-GB" dirty="0">
                <a:solidFill>
                  <a:schemeClr val="bg1">
                    <a:lumMod val="75000"/>
                  </a:schemeClr>
                </a:solidFill>
              </a:rPr>
              <a:t>Identify UX customisations</a:t>
            </a:r>
          </a:p>
          <a:p>
            <a:r>
              <a:rPr lang="en-GB" dirty="0" smtClean="0">
                <a:solidFill>
                  <a:schemeClr val="bg1">
                    <a:lumMod val="75000"/>
                  </a:schemeClr>
                </a:solidFill>
              </a:rPr>
              <a:t>Records management vs Document management</a:t>
            </a:r>
          </a:p>
          <a:p>
            <a:r>
              <a:rPr lang="en-GB" dirty="0" smtClean="0">
                <a:solidFill>
                  <a:schemeClr val="bg1">
                    <a:lumMod val="75000"/>
                  </a:schemeClr>
                </a:solidFill>
              </a:rPr>
              <a:t>Community or commercial edition</a:t>
            </a:r>
          </a:p>
          <a:p>
            <a:endParaRPr lang="en-GB" dirty="0" smtClean="0">
              <a:solidFill>
                <a:schemeClr val="bg1">
                  <a:lumMod val="7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645" y="1988840"/>
            <a:ext cx="3989851" cy="3206130"/>
          </a:xfrm>
          <a:prstGeom prst="rect">
            <a:avLst/>
          </a:prstGeom>
        </p:spPr>
      </p:pic>
    </p:spTree>
    <p:extLst>
      <p:ext uri="{BB962C8B-B14F-4D97-AF65-F5344CB8AC3E}">
        <p14:creationId xmlns:p14="http://schemas.microsoft.com/office/powerpoint/2010/main" val="395532362"/>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a:t>
            </a:r>
            <a:endParaRPr lang="en-GB" dirty="0"/>
          </a:p>
        </p:txBody>
      </p:sp>
      <p:pic>
        <p:nvPicPr>
          <p:cNvPr id="7"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735688"/>
            <a:ext cx="2304256" cy="18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b="32824"/>
          <a:stretch/>
        </p:blipFill>
        <p:spPr bwMode="auto">
          <a:xfrm>
            <a:off x="6660232" y="2996952"/>
            <a:ext cx="2385693" cy="28702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Content Placeholder 2"/>
          <p:cNvSpPr txBox="1">
            <a:spLocks/>
          </p:cNvSpPr>
          <p:nvPr/>
        </p:nvSpPr>
        <p:spPr>
          <a:xfrm>
            <a:off x="457200" y="1857365"/>
            <a:ext cx="4978896" cy="414340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schemeClr val="bg1">
                    <a:lumMod val="75000"/>
                  </a:schemeClr>
                </a:solidFill>
              </a:rPr>
              <a:t>Identify existing organisation documents</a:t>
            </a:r>
          </a:p>
          <a:p>
            <a:r>
              <a:rPr lang="en-GB" dirty="0" smtClean="0"/>
              <a:t>Identify document metadata</a:t>
            </a:r>
          </a:p>
          <a:p>
            <a:r>
              <a:rPr lang="en-GB" dirty="0" smtClean="0">
                <a:solidFill>
                  <a:schemeClr val="bg1">
                    <a:lumMod val="75000"/>
                  </a:schemeClr>
                </a:solidFill>
              </a:rPr>
              <a:t>Identify search requirements</a:t>
            </a:r>
          </a:p>
          <a:p>
            <a:r>
              <a:rPr lang="en-GB" dirty="0" smtClean="0">
                <a:solidFill>
                  <a:schemeClr val="bg1">
                    <a:lumMod val="75000"/>
                  </a:schemeClr>
                </a:solidFill>
              </a:rPr>
              <a:t>Define file plan</a:t>
            </a:r>
          </a:p>
          <a:p>
            <a:r>
              <a:rPr lang="en-GB" dirty="0" smtClean="0">
                <a:solidFill>
                  <a:schemeClr val="bg1">
                    <a:lumMod val="75000"/>
                  </a:schemeClr>
                </a:solidFill>
              </a:rPr>
              <a:t>Define access rights</a:t>
            </a:r>
          </a:p>
          <a:p>
            <a:r>
              <a:rPr lang="en-GB" dirty="0">
                <a:solidFill>
                  <a:schemeClr val="bg1">
                    <a:lumMod val="75000"/>
                  </a:schemeClr>
                </a:solidFill>
              </a:rPr>
              <a:t>Identify UX customisations</a:t>
            </a:r>
          </a:p>
          <a:p>
            <a:r>
              <a:rPr lang="en-GB" dirty="0" smtClean="0">
                <a:solidFill>
                  <a:schemeClr val="bg1">
                    <a:lumMod val="75000"/>
                  </a:schemeClr>
                </a:solidFill>
              </a:rPr>
              <a:t>Records management vs Document management</a:t>
            </a:r>
          </a:p>
          <a:p>
            <a:r>
              <a:rPr lang="en-GB" dirty="0" smtClean="0">
                <a:solidFill>
                  <a:schemeClr val="bg1">
                    <a:lumMod val="75000"/>
                  </a:schemeClr>
                </a:solidFill>
              </a:rPr>
              <a:t>Community or commercial edition</a:t>
            </a:r>
          </a:p>
          <a:p>
            <a:endParaRPr lang="en-GB" dirty="0" smtClean="0">
              <a:solidFill>
                <a:schemeClr val="bg1">
                  <a:lumMod val="75000"/>
                </a:schemeClr>
              </a:solidFill>
            </a:endParaRPr>
          </a:p>
        </p:txBody>
      </p:sp>
    </p:spTree>
    <p:extLst>
      <p:ext uri="{BB962C8B-B14F-4D97-AF65-F5344CB8AC3E}">
        <p14:creationId xmlns:p14="http://schemas.microsoft.com/office/powerpoint/2010/main" val="2405209468"/>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92" y="1432232"/>
            <a:ext cx="8297688" cy="5404807"/>
          </a:xfrm>
          <a:prstGeom prst="rect">
            <a:avLst/>
          </a:prstGeom>
        </p:spPr>
      </p:pic>
      <p:sp>
        <p:nvSpPr>
          <p:cNvPr id="7" name="Título 1"/>
          <p:cNvSpPr>
            <a:spLocks noGrp="1"/>
          </p:cNvSpPr>
          <p:nvPr>
            <p:ph type="title"/>
          </p:nvPr>
        </p:nvSpPr>
        <p:spPr>
          <a:xfrm>
            <a:off x="0" y="620688"/>
            <a:ext cx="9144000" cy="1000132"/>
          </a:xfrm>
        </p:spPr>
        <p:txBody>
          <a:bodyPr>
            <a:normAutofit/>
          </a:bodyPr>
          <a:lstStyle/>
          <a:p>
            <a:r>
              <a:rPr lang="en-GB" dirty="0"/>
              <a:t>CERN Accelerator </a:t>
            </a:r>
            <a:r>
              <a:rPr lang="en-GB" dirty="0" smtClean="0"/>
              <a:t>Complex</a:t>
            </a:r>
            <a:endParaRPr lang="en-US" dirty="0"/>
          </a:p>
        </p:txBody>
      </p:sp>
      <p:sp>
        <p:nvSpPr>
          <p:cNvPr id="8" name="Rectangle 7"/>
          <p:cNvSpPr/>
          <p:nvPr/>
        </p:nvSpPr>
        <p:spPr>
          <a:xfrm>
            <a:off x="6483896" y="5733256"/>
            <a:ext cx="2555776"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99909640"/>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a:t>
            </a:r>
            <a:endParaRPr lang="en-GB" dirty="0"/>
          </a:p>
        </p:txBody>
      </p:sp>
      <p:sp>
        <p:nvSpPr>
          <p:cNvPr id="5" name="Content Placeholder 2"/>
          <p:cNvSpPr txBox="1">
            <a:spLocks/>
          </p:cNvSpPr>
          <p:nvPr/>
        </p:nvSpPr>
        <p:spPr>
          <a:xfrm>
            <a:off x="457200" y="1857365"/>
            <a:ext cx="4978896" cy="414340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schemeClr val="bg1">
                    <a:lumMod val="75000"/>
                  </a:schemeClr>
                </a:solidFill>
              </a:rPr>
              <a:t>Identify existing organisation documents</a:t>
            </a:r>
          </a:p>
          <a:p>
            <a:r>
              <a:rPr lang="en-GB" dirty="0" smtClean="0">
                <a:solidFill>
                  <a:schemeClr val="bg1">
                    <a:lumMod val="75000"/>
                  </a:schemeClr>
                </a:solidFill>
              </a:rPr>
              <a:t>Identify document metadata</a:t>
            </a:r>
          </a:p>
          <a:p>
            <a:r>
              <a:rPr lang="en-GB" dirty="0" smtClean="0"/>
              <a:t>Identify search requirements</a:t>
            </a:r>
          </a:p>
          <a:p>
            <a:r>
              <a:rPr lang="en-GB" dirty="0" smtClean="0">
                <a:solidFill>
                  <a:schemeClr val="bg1">
                    <a:lumMod val="75000"/>
                  </a:schemeClr>
                </a:solidFill>
              </a:rPr>
              <a:t>Define file plan</a:t>
            </a:r>
          </a:p>
          <a:p>
            <a:r>
              <a:rPr lang="en-GB" dirty="0" smtClean="0">
                <a:solidFill>
                  <a:schemeClr val="bg1">
                    <a:lumMod val="75000"/>
                  </a:schemeClr>
                </a:solidFill>
              </a:rPr>
              <a:t>Define access rights</a:t>
            </a:r>
          </a:p>
          <a:p>
            <a:r>
              <a:rPr lang="en-GB" dirty="0">
                <a:solidFill>
                  <a:schemeClr val="bg1">
                    <a:lumMod val="75000"/>
                  </a:schemeClr>
                </a:solidFill>
              </a:rPr>
              <a:t>Identify UX customisations</a:t>
            </a:r>
          </a:p>
          <a:p>
            <a:r>
              <a:rPr lang="en-GB" dirty="0" smtClean="0">
                <a:solidFill>
                  <a:schemeClr val="bg1">
                    <a:lumMod val="75000"/>
                  </a:schemeClr>
                </a:solidFill>
              </a:rPr>
              <a:t>Records management vs Document management</a:t>
            </a:r>
          </a:p>
          <a:p>
            <a:r>
              <a:rPr lang="en-GB" dirty="0" smtClean="0">
                <a:solidFill>
                  <a:schemeClr val="bg1">
                    <a:lumMod val="75000"/>
                  </a:schemeClr>
                </a:solidFill>
              </a:rPr>
              <a:t>Community or commercial edition</a:t>
            </a:r>
          </a:p>
          <a:p>
            <a:endParaRPr lang="en-GB" dirty="0" smtClean="0">
              <a:solidFill>
                <a:schemeClr val="bg1">
                  <a:lumMod val="75000"/>
                </a:schemeClr>
              </a:solidFill>
            </a:endParaRPr>
          </a:p>
        </p:txBody>
      </p:sp>
      <p:pic>
        <p:nvPicPr>
          <p:cNvPr id="6"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513" t="18731" r="73310" b="39219"/>
          <a:stretch/>
        </p:blipFill>
        <p:spPr bwMode="auto">
          <a:xfrm>
            <a:off x="5796136" y="1714488"/>
            <a:ext cx="3077514" cy="39826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250454"/>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a:t>
            </a:r>
            <a:endParaRPr lang="en-GB"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7770" b="9220"/>
          <a:stretch/>
        </p:blipFill>
        <p:spPr bwMode="auto">
          <a:xfrm>
            <a:off x="5550210" y="2280638"/>
            <a:ext cx="3196799" cy="27403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Content Placeholder 2"/>
          <p:cNvSpPr txBox="1">
            <a:spLocks/>
          </p:cNvSpPr>
          <p:nvPr/>
        </p:nvSpPr>
        <p:spPr>
          <a:xfrm>
            <a:off x="457200" y="1857365"/>
            <a:ext cx="4978896" cy="414340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schemeClr val="bg1">
                    <a:lumMod val="75000"/>
                  </a:schemeClr>
                </a:solidFill>
              </a:rPr>
              <a:t>Identify existing organisation documents</a:t>
            </a:r>
          </a:p>
          <a:p>
            <a:r>
              <a:rPr lang="en-GB" dirty="0" smtClean="0">
                <a:solidFill>
                  <a:schemeClr val="bg1">
                    <a:lumMod val="75000"/>
                  </a:schemeClr>
                </a:solidFill>
              </a:rPr>
              <a:t>Identify document metadata</a:t>
            </a:r>
          </a:p>
          <a:p>
            <a:r>
              <a:rPr lang="en-GB" dirty="0" smtClean="0">
                <a:solidFill>
                  <a:schemeClr val="bg1">
                    <a:lumMod val="75000"/>
                  </a:schemeClr>
                </a:solidFill>
              </a:rPr>
              <a:t>Identify search requirements</a:t>
            </a:r>
          </a:p>
          <a:p>
            <a:r>
              <a:rPr lang="en-GB" dirty="0" smtClean="0"/>
              <a:t>Define file plan</a:t>
            </a:r>
          </a:p>
          <a:p>
            <a:r>
              <a:rPr lang="en-GB" dirty="0" smtClean="0">
                <a:solidFill>
                  <a:schemeClr val="bg1">
                    <a:lumMod val="75000"/>
                  </a:schemeClr>
                </a:solidFill>
              </a:rPr>
              <a:t>Define access rights</a:t>
            </a:r>
          </a:p>
          <a:p>
            <a:r>
              <a:rPr lang="en-GB" dirty="0">
                <a:solidFill>
                  <a:schemeClr val="bg1">
                    <a:lumMod val="75000"/>
                  </a:schemeClr>
                </a:solidFill>
              </a:rPr>
              <a:t>Identify UX customisations</a:t>
            </a:r>
          </a:p>
          <a:p>
            <a:r>
              <a:rPr lang="en-GB" dirty="0" smtClean="0">
                <a:solidFill>
                  <a:schemeClr val="bg1">
                    <a:lumMod val="75000"/>
                  </a:schemeClr>
                </a:solidFill>
              </a:rPr>
              <a:t>Records management vs Document management</a:t>
            </a:r>
          </a:p>
          <a:p>
            <a:r>
              <a:rPr lang="en-GB" dirty="0" smtClean="0">
                <a:solidFill>
                  <a:schemeClr val="bg1">
                    <a:lumMod val="75000"/>
                  </a:schemeClr>
                </a:solidFill>
              </a:rPr>
              <a:t>Community or commercial edition</a:t>
            </a:r>
          </a:p>
          <a:p>
            <a:endParaRPr lang="en-GB" dirty="0" smtClean="0">
              <a:solidFill>
                <a:schemeClr val="bg1">
                  <a:lumMod val="75000"/>
                </a:schemeClr>
              </a:solidFill>
            </a:endParaRPr>
          </a:p>
        </p:txBody>
      </p:sp>
    </p:spTree>
    <p:extLst>
      <p:ext uri="{BB962C8B-B14F-4D97-AF65-F5344CB8AC3E}">
        <p14:creationId xmlns:p14="http://schemas.microsoft.com/office/powerpoint/2010/main" val="3879403260"/>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a:t>
            </a:r>
            <a:endParaRPr lang="en-GB" dirty="0"/>
          </a:p>
        </p:txBody>
      </p:sp>
      <p:sp>
        <p:nvSpPr>
          <p:cNvPr id="6" name="Content Placeholder 2"/>
          <p:cNvSpPr txBox="1">
            <a:spLocks/>
          </p:cNvSpPr>
          <p:nvPr/>
        </p:nvSpPr>
        <p:spPr>
          <a:xfrm>
            <a:off x="457200" y="1857365"/>
            <a:ext cx="4978896" cy="414340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schemeClr val="bg1">
                    <a:lumMod val="75000"/>
                  </a:schemeClr>
                </a:solidFill>
              </a:rPr>
              <a:t>Identify existing organisation documents</a:t>
            </a:r>
          </a:p>
          <a:p>
            <a:r>
              <a:rPr lang="en-GB" dirty="0" smtClean="0">
                <a:solidFill>
                  <a:schemeClr val="bg1">
                    <a:lumMod val="75000"/>
                  </a:schemeClr>
                </a:solidFill>
              </a:rPr>
              <a:t>Identify document metadata</a:t>
            </a:r>
          </a:p>
          <a:p>
            <a:r>
              <a:rPr lang="en-GB" dirty="0" smtClean="0">
                <a:solidFill>
                  <a:schemeClr val="bg1">
                    <a:lumMod val="75000"/>
                  </a:schemeClr>
                </a:solidFill>
              </a:rPr>
              <a:t>Identify search requirements</a:t>
            </a:r>
          </a:p>
          <a:p>
            <a:r>
              <a:rPr lang="en-GB" dirty="0" smtClean="0">
                <a:solidFill>
                  <a:schemeClr val="bg1">
                    <a:lumMod val="75000"/>
                  </a:schemeClr>
                </a:solidFill>
              </a:rPr>
              <a:t>Define file plan</a:t>
            </a:r>
          </a:p>
          <a:p>
            <a:r>
              <a:rPr lang="en-GB" dirty="0" smtClean="0"/>
              <a:t>Define access rights</a:t>
            </a:r>
          </a:p>
          <a:p>
            <a:r>
              <a:rPr lang="en-GB" dirty="0" smtClean="0">
                <a:solidFill>
                  <a:schemeClr val="bg1">
                    <a:lumMod val="75000"/>
                  </a:schemeClr>
                </a:solidFill>
              </a:rPr>
              <a:t>Identify UX customisations</a:t>
            </a:r>
          </a:p>
          <a:p>
            <a:r>
              <a:rPr lang="en-GB" dirty="0" smtClean="0">
                <a:solidFill>
                  <a:schemeClr val="bg1">
                    <a:lumMod val="75000"/>
                  </a:schemeClr>
                </a:solidFill>
              </a:rPr>
              <a:t>Records management vs Document management</a:t>
            </a:r>
          </a:p>
          <a:p>
            <a:r>
              <a:rPr lang="en-GB" dirty="0" smtClean="0">
                <a:solidFill>
                  <a:schemeClr val="bg1">
                    <a:lumMod val="75000"/>
                  </a:schemeClr>
                </a:solidFill>
              </a:rPr>
              <a:t>Community or commercial edition</a:t>
            </a:r>
          </a:p>
          <a:p>
            <a:endParaRPr lang="en-GB" dirty="0" smtClean="0">
              <a:solidFill>
                <a:schemeClr val="bg1">
                  <a:lumMod val="75000"/>
                </a:schemeClr>
              </a:solidFill>
            </a:endParaRPr>
          </a:p>
        </p:txBody>
      </p:sp>
      <p:pic>
        <p:nvPicPr>
          <p:cNvPr id="3" name="Picture 2"/>
          <p:cNvPicPr>
            <a:picLocks noChangeAspect="1"/>
          </p:cNvPicPr>
          <p:nvPr/>
        </p:nvPicPr>
        <p:blipFill rotWithShape="1">
          <a:blip r:embed="rId2"/>
          <a:srcRect l="26380" t="9776" r="26572" b="38087"/>
          <a:stretch/>
        </p:blipFill>
        <p:spPr>
          <a:xfrm>
            <a:off x="5076056" y="2103692"/>
            <a:ext cx="3958890" cy="2650616"/>
          </a:xfrm>
          <a:prstGeom prst="rect">
            <a:avLst/>
          </a:prstGeom>
        </p:spPr>
      </p:pic>
    </p:spTree>
    <p:extLst>
      <p:ext uri="{BB962C8B-B14F-4D97-AF65-F5344CB8AC3E}">
        <p14:creationId xmlns:p14="http://schemas.microsoft.com/office/powerpoint/2010/main" val="1249660931"/>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a:t>
            </a:r>
            <a:endParaRPr lang="en-GB" dirty="0"/>
          </a:p>
        </p:txBody>
      </p:sp>
      <p:sp>
        <p:nvSpPr>
          <p:cNvPr id="6" name="Content Placeholder 2"/>
          <p:cNvSpPr txBox="1">
            <a:spLocks/>
          </p:cNvSpPr>
          <p:nvPr/>
        </p:nvSpPr>
        <p:spPr>
          <a:xfrm>
            <a:off x="457200" y="1857365"/>
            <a:ext cx="4978896" cy="414340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schemeClr val="bg1">
                    <a:lumMod val="75000"/>
                  </a:schemeClr>
                </a:solidFill>
              </a:rPr>
              <a:t>Identify existing organisation documents</a:t>
            </a:r>
          </a:p>
          <a:p>
            <a:r>
              <a:rPr lang="en-GB" dirty="0" smtClean="0">
                <a:solidFill>
                  <a:schemeClr val="bg1">
                    <a:lumMod val="75000"/>
                  </a:schemeClr>
                </a:solidFill>
              </a:rPr>
              <a:t>Identify document metadata</a:t>
            </a:r>
          </a:p>
          <a:p>
            <a:r>
              <a:rPr lang="en-GB" dirty="0" smtClean="0">
                <a:solidFill>
                  <a:schemeClr val="bg1">
                    <a:lumMod val="75000"/>
                  </a:schemeClr>
                </a:solidFill>
              </a:rPr>
              <a:t>Identify search requirements</a:t>
            </a:r>
          </a:p>
          <a:p>
            <a:r>
              <a:rPr lang="en-GB" dirty="0" smtClean="0">
                <a:solidFill>
                  <a:schemeClr val="bg1">
                    <a:lumMod val="75000"/>
                  </a:schemeClr>
                </a:solidFill>
              </a:rPr>
              <a:t>Define file plan</a:t>
            </a:r>
          </a:p>
          <a:p>
            <a:r>
              <a:rPr lang="en-GB" dirty="0" smtClean="0">
                <a:solidFill>
                  <a:schemeClr val="bg1">
                    <a:lumMod val="75000"/>
                  </a:schemeClr>
                </a:solidFill>
              </a:rPr>
              <a:t>Define access rights</a:t>
            </a:r>
          </a:p>
          <a:p>
            <a:r>
              <a:rPr lang="en-GB" dirty="0" smtClean="0"/>
              <a:t>Identify UX customisations</a:t>
            </a:r>
          </a:p>
          <a:p>
            <a:r>
              <a:rPr lang="en-GB" dirty="0" smtClean="0">
                <a:solidFill>
                  <a:schemeClr val="bg1">
                    <a:lumMod val="75000"/>
                  </a:schemeClr>
                </a:solidFill>
              </a:rPr>
              <a:t>Records management vs Document management</a:t>
            </a:r>
          </a:p>
          <a:p>
            <a:r>
              <a:rPr lang="en-GB" dirty="0" smtClean="0">
                <a:solidFill>
                  <a:schemeClr val="bg1">
                    <a:lumMod val="75000"/>
                  </a:schemeClr>
                </a:solidFill>
              </a:rPr>
              <a:t>Community or commercial edition</a:t>
            </a:r>
          </a:p>
          <a:p>
            <a:endParaRPr lang="en-GB" dirty="0" smtClean="0">
              <a:solidFill>
                <a:schemeClr val="bg1">
                  <a:lumMod val="75000"/>
                </a:schemeClr>
              </a:solidFill>
            </a:endParaRPr>
          </a:p>
        </p:txBody>
      </p:sp>
      <p:pic>
        <p:nvPicPr>
          <p:cNvPr id="3" name="Picture 2"/>
          <p:cNvPicPr>
            <a:picLocks noChangeAspect="1"/>
          </p:cNvPicPr>
          <p:nvPr/>
        </p:nvPicPr>
        <p:blipFill rotWithShape="1">
          <a:blip r:embed="rId2"/>
          <a:srcRect l="37400" t="39573" r="38188" b="28494"/>
          <a:stretch/>
        </p:blipFill>
        <p:spPr>
          <a:xfrm>
            <a:off x="5220072" y="1920897"/>
            <a:ext cx="3816424" cy="3016206"/>
          </a:xfrm>
          <a:prstGeom prst="rect">
            <a:avLst/>
          </a:prstGeom>
        </p:spPr>
      </p:pic>
    </p:spTree>
    <p:extLst>
      <p:ext uri="{BB962C8B-B14F-4D97-AF65-F5344CB8AC3E}">
        <p14:creationId xmlns:p14="http://schemas.microsoft.com/office/powerpoint/2010/main" val="1695955288"/>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a:t>
            </a:r>
            <a:endParaRPr lang="en-GB" dirty="0"/>
          </a:p>
        </p:txBody>
      </p:sp>
      <p:sp>
        <p:nvSpPr>
          <p:cNvPr id="6" name="Content Placeholder 2"/>
          <p:cNvSpPr txBox="1">
            <a:spLocks/>
          </p:cNvSpPr>
          <p:nvPr/>
        </p:nvSpPr>
        <p:spPr>
          <a:xfrm>
            <a:off x="457200" y="1857365"/>
            <a:ext cx="4978896" cy="414340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schemeClr val="bg1">
                    <a:lumMod val="75000"/>
                  </a:schemeClr>
                </a:solidFill>
              </a:rPr>
              <a:t>Identify existing organisation documents</a:t>
            </a:r>
          </a:p>
          <a:p>
            <a:r>
              <a:rPr lang="en-GB" dirty="0" smtClean="0">
                <a:solidFill>
                  <a:schemeClr val="bg1">
                    <a:lumMod val="75000"/>
                  </a:schemeClr>
                </a:solidFill>
              </a:rPr>
              <a:t>Identify document metadata</a:t>
            </a:r>
          </a:p>
          <a:p>
            <a:r>
              <a:rPr lang="en-GB" dirty="0" smtClean="0">
                <a:solidFill>
                  <a:schemeClr val="bg1">
                    <a:lumMod val="75000"/>
                  </a:schemeClr>
                </a:solidFill>
              </a:rPr>
              <a:t>Identify search requirements</a:t>
            </a:r>
          </a:p>
          <a:p>
            <a:r>
              <a:rPr lang="en-GB" dirty="0" smtClean="0">
                <a:solidFill>
                  <a:schemeClr val="bg1">
                    <a:lumMod val="75000"/>
                  </a:schemeClr>
                </a:solidFill>
              </a:rPr>
              <a:t>Define file plan</a:t>
            </a:r>
          </a:p>
          <a:p>
            <a:r>
              <a:rPr lang="en-GB" dirty="0" smtClean="0">
                <a:solidFill>
                  <a:schemeClr val="bg1">
                    <a:lumMod val="75000"/>
                  </a:schemeClr>
                </a:solidFill>
              </a:rPr>
              <a:t>Define access rights</a:t>
            </a:r>
          </a:p>
          <a:p>
            <a:r>
              <a:rPr lang="en-GB" dirty="0">
                <a:solidFill>
                  <a:schemeClr val="bg1">
                    <a:lumMod val="75000"/>
                  </a:schemeClr>
                </a:solidFill>
              </a:rPr>
              <a:t>Identify UX customisations</a:t>
            </a:r>
          </a:p>
          <a:p>
            <a:r>
              <a:rPr lang="en-GB" dirty="0" smtClean="0"/>
              <a:t>Records management vs Document management</a:t>
            </a:r>
          </a:p>
          <a:p>
            <a:r>
              <a:rPr lang="en-GB" dirty="0" smtClean="0">
                <a:solidFill>
                  <a:schemeClr val="bg1">
                    <a:lumMod val="75000"/>
                  </a:schemeClr>
                </a:solidFill>
              </a:rPr>
              <a:t>Community or commercial edition</a:t>
            </a:r>
          </a:p>
          <a:p>
            <a:endParaRPr lang="en-GB" dirty="0" smtClean="0">
              <a:solidFill>
                <a:schemeClr val="bg1">
                  <a:lumMod val="7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986831"/>
            <a:ext cx="3845784" cy="2884338"/>
          </a:xfrm>
          <a:prstGeom prst="rect">
            <a:avLst/>
          </a:prstGeom>
        </p:spPr>
      </p:pic>
    </p:spTree>
    <p:extLst>
      <p:ext uri="{BB962C8B-B14F-4D97-AF65-F5344CB8AC3E}">
        <p14:creationId xmlns:p14="http://schemas.microsoft.com/office/powerpoint/2010/main" val="1368184072"/>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a:t>
            </a:r>
            <a:endParaRPr lang="en-GB" dirty="0"/>
          </a:p>
        </p:txBody>
      </p:sp>
      <p:sp>
        <p:nvSpPr>
          <p:cNvPr id="6" name="Content Placeholder 2"/>
          <p:cNvSpPr txBox="1">
            <a:spLocks/>
          </p:cNvSpPr>
          <p:nvPr/>
        </p:nvSpPr>
        <p:spPr>
          <a:xfrm>
            <a:off x="457200" y="1857365"/>
            <a:ext cx="4978896" cy="414340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solidFill>
                  <a:schemeClr val="bg1">
                    <a:lumMod val="75000"/>
                  </a:schemeClr>
                </a:solidFill>
              </a:rPr>
              <a:t>Identify existing organisation documents</a:t>
            </a:r>
          </a:p>
          <a:p>
            <a:r>
              <a:rPr lang="en-GB" dirty="0" smtClean="0">
                <a:solidFill>
                  <a:schemeClr val="bg1">
                    <a:lumMod val="75000"/>
                  </a:schemeClr>
                </a:solidFill>
              </a:rPr>
              <a:t>Identify document metadata</a:t>
            </a:r>
          </a:p>
          <a:p>
            <a:r>
              <a:rPr lang="en-GB" dirty="0" smtClean="0">
                <a:solidFill>
                  <a:schemeClr val="bg1">
                    <a:lumMod val="75000"/>
                  </a:schemeClr>
                </a:solidFill>
              </a:rPr>
              <a:t>Identify search requirements</a:t>
            </a:r>
          </a:p>
          <a:p>
            <a:r>
              <a:rPr lang="en-GB" dirty="0" smtClean="0">
                <a:solidFill>
                  <a:schemeClr val="bg1">
                    <a:lumMod val="75000"/>
                  </a:schemeClr>
                </a:solidFill>
              </a:rPr>
              <a:t>Define file plan</a:t>
            </a:r>
          </a:p>
          <a:p>
            <a:r>
              <a:rPr lang="en-GB" dirty="0" smtClean="0">
                <a:solidFill>
                  <a:schemeClr val="bg1">
                    <a:lumMod val="75000"/>
                  </a:schemeClr>
                </a:solidFill>
              </a:rPr>
              <a:t>Define access rights</a:t>
            </a:r>
          </a:p>
          <a:p>
            <a:r>
              <a:rPr lang="en-GB" dirty="0">
                <a:solidFill>
                  <a:schemeClr val="bg1">
                    <a:lumMod val="75000"/>
                  </a:schemeClr>
                </a:solidFill>
              </a:rPr>
              <a:t>Identify UX customisations</a:t>
            </a:r>
          </a:p>
          <a:p>
            <a:r>
              <a:rPr lang="en-GB" dirty="0" smtClean="0">
                <a:solidFill>
                  <a:schemeClr val="bg1">
                    <a:lumMod val="75000"/>
                  </a:schemeClr>
                </a:solidFill>
              </a:rPr>
              <a:t>Records management vs Document management</a:t>
            </a:r>
          </a:p>
          <a:p>
            <a:r>
              <a:rPr lang="en-GB" dirty="0" smtClean="0"/>
              <a:t>Community or commercial edition</a:t>
            </a:r>
          </a:p>
          <a:p>
            <a:endParaRPr lang="en-GB" dirty="0" smtClean="0">
              <a:solidFill>
                <a:schemeClr val="bg1">
                  <a:lumMod val="75000"/>
                </a:schemeClr>
              </a:solidFill>
            </a:endParaRPr>
          </a:p>
        </p:txBody>
      </p:sp>
      <p:pic>
        <p:nvPicPr>
          <p:cNvPr id="3" name="Picture 2"/>
          <p:cNvPicPr>
            <a:picLocks noChangeAspect="1"/>
          </p:cNvPicPr>
          <p:nvPr/>
        </p:nvPicPr>
        <p:blipFill rotWithShape="1">
          <a:blip r:embed="rId2"/>
          <a:srcRect l="39631" t="35011" r="40118" b="12852"/>
          <a:stretch/>
        </p:blipFill>
        <p:spPr>
          <a:xfrm>
            <a:off x="6480212" y="1860925"/>
            <a:ext cx="1656184" cy="2576187"/>
          </a:xfrm>
          <a:prstGeom prst="rect">
            <a:avLst/>
          </a:prstGeom>
        </p:spPr>
      </p:pic>
      <p:pic>
        <p:nvPicPr>
          <p:cNvPr id="5" name="Picture 4"/>
          <p:cNvPicPr>
            <a:picLocks noChangeAspect="1"/>
          </p:cNvPicPr>
          <p:nvPr/>
        </p:nvPicPr>
        <p:blipFill rotWithShape="1">
          <a:blip r:embed="rId2"/>
          <a:srcRect l="18500" t="35011" r="61249" b="12852"/>
          <a:stretch/>
        </p:blipFill>
        <p:spPr>
          <a:xfrm>
            <a:off x="5682927" y="2207537"/>
            <a:ext cx="1656184" cy="2576187"/>
          </a:xfrm>
          <a:prstGeom prst="rect">
            <a:avLst/>
          </a:prstGeom>
        </p:spPr>
      </p:pic>
      <p:pic>
        <p:nvPicPr>
          <p:cNvPr id="7" name="Picture 6"/>
          <p:cNvPicPr>
            <a:picLocks noChangeAspect="1"/>
          </p:cNvPicPr>
          <p:nvPr/>
        </p:nvPicPr>
        <p:blipFill rotWithShape="1">
          <a:blip r:embed="rId2"/>
          <a:srcRect l="61197" t="35011" r="18106" b="12852"/>
          <a:stretch/>
        </p:blipFill>
        <p:spPr>
          <a:xfrm>
            <a:off x="7339111" y="2207538"/>
            <a:ext cx="1692696" cy="2576187"/>
          </a:xfrm>
          <a:prstGeom prst="rect">
            <a:avLst/>
          </a:prstGeom>
        </p:spPr>
      </p:pic>
    </p:spTree>
    <p:extLst>
      <p:ext uri="{BB962C8B-B14F-4D97-AF65-F5344CB8AC3E}">
        <p14:creationId xmlns:p14="http://schemas.microsoft.com/office/powerpoint/2010/main" val="1400202864"/>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Customisations</a:t>
            </a:r>
            <a:endParaRPr lang="en-GB" dirty="0"/>
          </a:p>
        </p:txBody>
      </p:sp>
      <p:sp>
        <p:nvSpPr>
          <p:cNvPr id="3" name="Content Placeholder 2"/>
          <p:cNvSpPr>
            <a:spLocks noGrp="1"/>
          </p:cNvSpPr>
          <p:nvPr>
            <p:ph idx="1"/>
          </p:nvPr>
        </p:nvSpPr>
        <p:spPr>
          <a:xfrm>
            <a:off x="457200" y="1857365"/>
            <a:ext cx="4978896" cy="4143404"/>
          </a:xfrm>
        </p:spPr>
        <p:txBody>
          <a:bodyPr/>
          <a:lstStyle/>
          <a:p>
            <a:r>
              <a:rPr lang="en-GB" dirty="0" smtClean="0"/>
              <a:t>Upload</a:t>
            </a:r>
          </a:p>
          <a:p>
            <a:r>
              <a:rPr lang="en-GB" dirty="0" smtClean="0">
                <a:solidFill>
                  <a:schemeClr val="bg1">
                    <a:lumMod val="75000"/>
                  </a:schemeClr>
                </a:solidFill>
              </a:rPr>
              <a:t>Unrecognised</a:t>
            </a:r>
          </a:p>
          <a:p>
            <a:r>
              <a:rPr lang="en-GB" dirty="0" smtClean="0">
                <a:solidFill>
                  <a:schemeClr val="bg1">
                    <a:lumMod val="75000"/>
                  </a:schemeClr>
                </a:solidFill>
              </a:rPr>
              <a:t>File plan</a:t>
            </a:r>
          </a:p>
          <a:p>
            <a:r>
              <a:rPr lang="en-GB" dirty="0" smtClean="0">
                <a:solidFill>
                  <a:schemeClr val="bg1">
                    <a:lumMod val="75000"/>
                  </a:schemeClr>
                </a:solidFill>
              </a:rPr>
              <a:t>Metadata</a:t>
            </a:r>
          </a:p>
          <a:p>
            <a:r>
              <a:rPr lang="en-GB" dirty="0">
                <a:solidFill>
                  <a:schemeClr val="bg1">
                    <a:lumMod val="75000"/>
                  </a:schemeClr>
                </a:solidFill>
              </a:rPr>
              <a:t>Access Rights</a:t>
            </a:r>
          </a:p>
          <a:p>
            <a:r>
              <a:rPr lang="en-GB" dirty="0" smtClean="0">
                <a:solidFill>
                  <a:schemeClr val="bg1">
                    <a:lumMod val="75000"/>
                  </a:schemeClr>
                </a:solidFill>
              </a:rPr>
              <a:t>Monitoring</a:t>
            </a:r>
            <a:endParaRPr lang="en-GB" dirty="0" smtClean="0">
              <a:solidFill>
                <a:schemeClr val="bg1">
                  <a:lumMod val="75000"/>
                </a:schemeClr>
              </a:solidFill>
            </a:endParaRPr>
          </a:p>
          <a:p>
            <a:r>
              <a:rPr lang="en-GB" dirty="0" smtClean="0">
                <a:solidFill>
                  <a:schemeClr val="bg1">
                    <a:lumMod val="75000"/>
                  </a:schemeClr>
                </a:solidFill>
              </a:rPr>
              <a:t>Admin screens</a:t>
            </a:r>
          </a:p>
        </p:txBody>
      </p:sp>
      <p:pic>
        <p:nvPicPr>
          <p:cNvPr id="5" name="Picture 4"/>
          <p:cNvPicPr>
            <a:picLocks noChangeAspect="1"/>
          </p:cNvPicPr>
          <p:nvPr/>
        </p:nvPicPr>
        <p:blipFill rotWithShape="1">
          <a:blip r:embed="rId3"/>
          <a:srcRect l="86033" t="27719" r="5611" b="14490"/>
          <a:stretch/>
        </p:blipFill>
        <p:spPr>
          <a:xfrm>
            <a:off x="4581298" y="1556792"/>
            <a:ext cx="4055126" cy="4382129"/>
          </a:xfrm>
          <a:prstGeom prst="rect">
            <a:avLst/>
          </a:prstGeom>
        </p:spPr>
      </p:pic>
    </p:spTree>
    <p:extLst>
      <p:ext uri="{BB962C8B-B14F-4D97-AF65-F5344CB8AC3E}">
        <p14:creationId xmlns:p14="http://schemas.microsoft.com/office/powerpoint/2010/main" val="3626153197"/>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Customisations</a:t>
            </a:r>
            <a:endParaRPr lang="en-GB" dirty="0"/>
          </a:p>
        </p:txBody>
      </p:sp>
      <p:sp>
        <p:nvSpPr>
          <p:cNvPr id="3" name="Content Placeholder 2"/>
          <p:cNvSpPr>
            <a:spLocks noGrp="1"/>
          </p:cNvSpPr>
          <p:nvPr>
            <p:ph idx="1"/>
          </p:nvPr>
        </p:nvSpPr>
        <p:spPr>
          <a:xfrm>
            <a:off x="457200" y="1857365"/>
            <a:ext cx="4978896" cy="4143404"/>
          </a:xfrm>
        </p:spPr>
        <p:txBody>
          <a:bodyPr/>
          <a:lstStyle/>
          <a:p>
            <a:r>
              <a:rPr lang="en-GB" dirty="0" smtClean="0">
                <a:solidFill>
                  <a:schemeClr val="bg1">
                    <a:lumMod val="75000"/>
                  </a:schemeClr>
                </a:solidFill>
              </a:rPr>
              <a:t>Upload</a:t>
            </a:r>
          </a:p>
          <a:p>
            <a:r>
              <a:rPr lang="en-GB" dirty="0" smtClean="0"/>
              <a:t>Unrecognised</a:t>
            </a:r>
          </a:p>
          <a:p>
            <a:r>
              <a:rPr lang="en-GB" dirty="0" smtClean="0">
                <a:solidFill>
                  <a:schemeClr val="bg1">
                    <a:lumMod val="75000"/>
                  </a:schemeClr>
                </a:solidFill>
              </a:rPr>
              <a:t>File plan</a:t>
            </a:r>
          </a:p>
          <a:p>
            <a:r>
              <a:rPr lang="en-GB" dirty="0" smtClean="0">
                <a:solidFill>
                  <a:schemeClr val="bg1">
                    <a:lumMod val="75000"/>
                  </a:schemeClr>
                </a:solidFill>
              </a:rPr>
              <a:t>Metadata</a:t>
            </a:r>
          </a:p>
          <a:p>
            <a:r>
              <a:rPr lang="en-GB" dirty="0">
                <a:solidFill>
                  <a:schemeClr val="bg1">
                    <a:lumMod val="75000"/>
                  </a:schemeClr>
                </a:solidFill>
              </a:rPr>
              <a:t>Access Rights</a:t>
            </a:r>
          </a:p>
          <a:p>
            <a:r>
              <a:rPr lang="en-GB" dirty="0" smtClean="0">
                <a:solidFill>
                  <a:schemeClr val="bg1">
                    <a:lumMod val="75000"/>
                  </a:schemeClr>
                </a:solidFill>
              </a:rPr>
              <a:t>Monitoring</a:t>
            </a:r>
            <a:endParaRPr lang="en-GB" dirty="0" smtClean="0">
              <a:solidFill>
                <a:schemeClr val="bg1">
                  <a:lumMod val="75000"/>
                </a:schemeClr>
              </a:solidFill>
            </a:endParaRPr>
          </a:p>
          <a:p>
            <a:r>
              <a:rPr lang="en-GB" dirty="0" smtClean="0">
                <a:solidFill>
                  <a:schemeClr val="bg1">
                    <a:lumMod val="75000"/>
                  </a:schemeClr>
                </a:solidFill>
              </a:rPr>
              <a:t>Admin screens</a:t>
            </a:r>
          </a:p>
        </p:txBody>
      </p:sp>
      <p:pic>
        <p:nvPicPr>
          <p:cNvPr id="5" name="Picture 4"/>
          <p:cNvPicPr>
            <a:picLocks noChangeAspect="1"/>
          </p:cNvPicPr>
          <p:nvPr/>
        </p:nvPicPr>
        <p:blipFill rotWithShape="1">
          <a:blip r:embed="rId2"/>
          <a:srcRect l="306" t="47572" r="84363" b="37859"/>
          <a:stretch/>
        </p:blipFill>
        <p:spPr>
          <a:xfrm>
            <a:off x="4984803" y="2276872"/>
            <a:ext cx="3712411" cy="2304256"/>
          </a:xfrm>
          <a:prstGeom prst="rect">
            <a:avLst/>
          </a:prstGeom>
        </p:spPr>
      </p:pic>
    </p:spTree>
    <p:extLst>
      <p:ext uri="{BB962C8B-B14F-4D97-AF65-F5344CB8AC3E}">
        <p14:creationId xmlns:p14="http://schemas.microsoft.com/office/powerpoint/2010/main" val="2545902741"/>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Customisations</a:t>
            </a:r>
            <a:endParaRPr lang="en-GB" dirty="0"/>
          </a:p>
        </p:txBody>
      </p:sp>
      <p:sp>
        <p:nvSpPr>
          <p:cNvPr id="3" name="Content Placeholder 2"/>
          <p:cNvSpPr>
            <a:spLocks noGrp="1"/>
          </p:cNvSpPr>
          <p:nvPr>
            <p:ph idx="1"/>
          </p:nvPr>
        </p:nvSpPr>
        <p:spPr>
          <a:xfrm>
            <a:off x="457200" y="1857365"/>
            <a:ext cx="4978896" cy="4143404"/>
          </a:xfrm>
        </p:spPr>
        <p:txBody>
          <a:bodyPr/>
          <a:lstStyle/>
          <a:p>
            <a:r>
              <a:rPr lang="en-GB" dirty="0" smtClean="0">
                <a:solidFill>
                  <a:schemeClr val="bg1">
                    <a:lumMod val="75000"/>
                  </a:schemeClr>
                </a:solidFill>
              </a:rPr>
              <a:t>Upload</a:t>
            </a:r>
          </a:p>
          <a:p>
            <a:r>
              <a:rPr lang="en-GB" dirty="0" smtClean="0">
                <a:solidFill>
                  <a:schemeClr val="bg1">
                    <a:lumMod val="75000"/>
                  </a:schemeClr>
                </a:solidFill>
              </a:rPr>
              <a:t>Unrecognised</a:t>
            </a:r>
          </a:p>
          <a:p>
            <a:r>
              <a:rPr lang="en-GB" dirty="0" smtClean="0"/>
              <a:t>File plan</a:t>
            </a:r>
          </a:p>
          <a:p>
            <a:r>
              <a:rPr lang="en-GB" dirty="0" smtClean="0">
                <a:solidFill>
                  <a:schemeClr val="bg1">
                    <a:lumMod val="75000"/>
                  </a:schemeClr>
                </a:solidFill>
              </a:rPr>
              <a:t>Metadata</a:t>
            </a:r>
          </a:p>
          <a:p>
            <a:r>
              <a:rPr lang="en-GB" dirty="0">
                <a:solidFill>
                  <a:schemeClr val="bg1">
                    <a:lumMod val="75000"/>
                  </a:schemeClr>
                </a:solidFill>
              </a:rPr>
              <a:t>Access Rights</a:t>
            </a:r>
          </a:p>
          <a:p>
            <a:r>
              <a:rPr lang="en-GB" dirty="0" smtClean="0">
                <a:solidFill>
                  <a:schemeClr val="bg1">
                    <a:lumMod val="75000"/>
                  </a:schemeClr>
                </a:solidFill>
              </a:rPr>
              <a:t>Monitoring</a:t>
            </a:r>
            <a:endParaRPr lang="en-GB" dirty="0" smtClean="0">
              <a:solidFill>
                <a:schemeClr val="bg1">
                  <a:lumMod val="75000"/>
                </a:schemeClr>
              </a:solidFill>
            </a:endParaRPr>
          </a:p>
          <a:p>
            <a:r>
              <a:rPr lang="en-GB" dirty="0" smtClean="0">
                <a:solidFill>
                  <a:schemeClr val="bg1">
                    <a:lumMod val="75000"/>
                  </a:schemeClr>
                </a:solidFill>
              </a:rPr>
              <a:t>Admin screens</a:t>
            </a: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7770" b="9220"/>
          <a:stretch/>
        </p:blipFill>
        <p:spPr bwMode="auto">
          <a:xfrm>
            <a:off x="5550210" y="2280638"/>
            <a:ext cx="3196799" cy="27403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249992838"/>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Customisations</a:t>
            </a:r>
            <a:endParaRPr lang="en-GB" dirty="0"/>
          </a:p>
        </p:txBody>
      </p:sp>
      <p:sp>
        <p:nvSpPr>
          <p:cNvPr id="3" name="Content Placeholder 2"/>
          <p:cNvSpPr>
            <a:spLocks noGrp="1"/>
          </p:cNvSpPr>
          <p:nvPr>
            <p:ph idx="1"/>
          </p:nvPr>
        </p:nvSpPr>
        <p:spPr>
          <a:xfrm>
            <a:off x="457200" y="1857365"/>
            <a:ext cx="4978896" cy="4143404"/>
          </a:xfrm>
        </p:spPr>
        <p:txBody>
          <a:bodyPr>
            <a:normAutofit/>
          </a:bodyPr>
          <a:lstStyle/>
          <a:p>
            <a:r>
              <a:rPr lang="en-GB" dirty="0" smtClean="0">
                <a:solidFill>
                  <a:schemeClr val="bg1">
                    <a:lumMod val="75000"/>
                  </a:schemeClr>
                </a:solidFill>
              </a:rPr>
              <a:t>Upload</a:t>
            </a:r>
          </a:p>
          <a:p>
            <a:r>
              <a:rPr lang="en-GB" dirty="0" smtClean="0">
                <a:solidFill>
                  <a:schemeClr val="bg1">
                    <a:lumMod val="75000"/>
                  </a:schemeClr>
                </a:solidFill>
              </a:rPr>
              <a:t>Unrecognised</a:t>
            </a:r>
          </a:p>
          <a:p>
            <a:r>
              <a:rPr lang="en-GB" dirty="0" smtClean="0">
                <a:solidFill>
                  <a:schemeClr val="bg1">
                    <a:lumMod val="75000"/>
                  </a:schemeClr>
                </a:solidFill>
              </a:rPr>
              <a:t>File plan</a:t>
            </a:r>
          </a:p>
          <a:p>
            <a:r>
              <a:rPr lang="en-GB" dirty="0" smtClean="0"/>
              <a:t>Metadata</a:t>
            </a:r>
          </a:p>
          <a:p>
            <a:r>
              <a:rPr lang="en-GB" dirty="0">
                <a:solidFill>
                  <a:schemeClr val="bg1">
                    <a:lumMod val="75000"/>
                  </a:schemeClr>
                </a:solidFill>
              </a:rPr>
              <a:t>Access </a:t>
            </a:r>
            <a:r>
              <a:rPr lang="en-GB" dirty="0" smtClean="0">
                <a:solidFill>
                  <a:schemeClr val="bg1">
                    <a:lumMod val="75000"/>
                  </a:schemeClr>
                </a:solidFill>
              </a:rPr>
              <a:t>Rights</a:t>
            </a:r>
            <a:endParaRPr lang="en-GB" dirty="0" smtClean="0"/>
          </a:p>
          <a:p>
            <a:r>
              <a:rPr lang="en-GB" dirty="0" smtClean="0">
                <a:solidFill>
                  <a:schemeClr val="bg1">
                    <a:lumMod val="75000"/>
                  </a:schemeClr>
                </a:solidFill>
              </a:rPr>
              <a:t>Monitoring</a:t>
            </a:r>
          </a:p>
          <a:p>
            <a:r>
              <a:rPr lang="en-GB" dirty="0" smtClean="0">
                <a:solidFill>
                  <a:schemeClr val="bg1">
                    <a:lumMod val="75000"/>
                  </a:schemeClr>
                </a:solidFill>
              </a:rPr>
              <a:t>Admin screens</a:t>
            </a:r>
          </a:p>
        </p:txBody>
      </p:sp>
      <p:pic>
        <p:nvPicPr>
          <p:cNvPr id="5"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735688"/>
            <a:ext cx="2304256" cy="18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b="32824"/>
          <a:stretch/>
        </p:blipFill>
        <p:spPr bwMode="auto">
          <a:xfrm>
            <a:off x="6660232" y="2996952"/>
            <a:ext cx="2385693" cy="28702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887924620"/>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0" y="620688"/>
            <a:ext cx="9144000" cy="1000132"/>
          </a:xfrm>
        </p:spPr>
        <p:txBody>
          <a:bodyPr>
            <a:normAutofit/>
          </a:bodyPr>
          <a:lstStyle/>
          <a:p>
            <a:r>
              <a:rPr lang="en-GB" dirty="0"/>
              <a:t>CERN Accelerator </a:t>
            </a:r>
            <a:r>
              <a:rPr lang="en-GB" dirty="0" smtClean="0"/>
              <a:t>Complex</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636" y="1484784"/>
            <a:ext cx="6552728" cy="4482066"/>
          </a:xfrm>
          <a:prstGeom prst="rect">
            <a:avLst/>
          </a:prstGeom>
        </p:spPr>
      </p:pic>
    </p:spTree>
    <p:extLst>
      <p:ext uri="{BB962C8B-B14F-4D97-AF65-F5344CB8AC3E}">
        <p14:creationId xmlns:p14="http://schemas.microsoft.com/office/powerpoint/2010/main" val="2316099423"/>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Customisations</a:t>
            </a:r>
            <a:endParaRPr lang="en-GB" dirty="0"/>
          </a:p>
        </p:txBody>
      </p:sp>
      <p:sp>
        <p:nvSpPr>
          <p:cNvPr id="3" name="Content Placeholder 2"/>
          <p:cNvSpPr>
            <a:spLocks noGrp="1"/>
          </p:cNvSpPr>
          <p:nvPr>
            <p:ph idx="1"/>
          </p:nvPr>
        </p:nvSpPr>
        <p:spPr>
          <a:xfrm>
            <a:off x="457200" y="1857365"/>
            <a:ext cx="4978896" cy="4143404"/>
          </a:xfrm>
        </p:spPr>
        <p:txBody>
          <a:bodyPr>
            <a:normAutofit/>
          </a:bodyPr>
          <a:lstStyle/>
          <a:p>
            <a:r>
              <a:rPr lang="en-GB" dirty="0" smtClean="0">
                <a:solidFill>
                  <a:schemeClr val="bg1">
                    <a:lumMod val="75000"/>
                  </a:schemeClr>
                </a:solidFill>
              </a:rPr>
              <a:t>Upload</a:t>
            </a:r>
          </a:p>
          <a:p>
            <a:r>
              <a:rPr lang="en-GB" dirty="0" smtClean="0">
                <a:solidFill>
                  <a:schemeClr val="bg1">
                    <a:lumMod val="75000"/>
                  </a:schemeClr>
                </a:solidFill>
              </a:rPr>
              <a:t>Unrecognised</a:t>
            </a:r>
          </a:p>
          <a:p>
            <a:r>
              <a:rPr lang="en-GB" dirty="0" smtClean="0">
                <a:solidFill>
                  <a:schemeClr val="bg1">
                    <a:lumMod val="75000"/>
                  </a:schemeClr>
                </a:solidFill>
              </a:rPr>
              <a:t>File plan</a:t>
            </a:r>
          </a:p>
          <a:p>
            <a:r>
              <a:rPr lang="en-GB" dirty="0" smtClean="0">
                <a:solidFill>
                  <a:schemeClr val="bg1">
                    <a:lumMod val="75000"/>
                  </a:schemeClr>
                </a:solidFill>
              </a:rPr>
              <a:t>Metadata</a:t>
            </a:r>
          </a:p>
          <a:p>
            <a:r>
              <a:rPr lang="en-GB" dirty="0" smtClean="0"/>
              <a:t>Access Rights</a:t>
            </a:r>
            <a:endParaRPr lang="en-GB" dirty="0" smtClean="0"/>
          </a:p>
          <a:p>
            <a:r>
              <a:rPr lang="en-GB" dirty="0" smtClean="0">
                <a:solidFill>
                  <a:schemeClr val="bg1">
                    <a:lumMod val="75000"/>
                  </a:schemeClr>
                </a:solidFill>
              </a:rPr>
              <a:t>Monitoring</a:t>
            </a:r>
          </a:p>
          <a:p>
            <a:r>
              <a:rPr lang="en-GB" dirty="0" smtClean="0">
                <a:solidFill>
                  <a:schemeClr val="bg1">
                    <a:lumMod val="75000"/>
                  </a:schemeClr>
                </a:solidFill>
              </a:rPr>
              <a:t>Admin screens</a:t>
            </a:r>
          </a:p>
        </p:txBody>
      </p:sp>
      <p:pic>
        <p:nvPicPr>
          <p:cNvPr id="4" name="Picture 3"/>
          <p:cNvPicPr>
            <a:picLocks noChangeAspect="1"/>
          </p:cNvPicPr>
          <p:nvPr/>
        </p:nvPicPr>
        <p:blipFill rotWithShape="1">
          <a:blip r:embed="rId2"/>
          <a:srcRect l="543" t="15501" r="1932" b="24436"/>
          <a:stretch/>
        </p:blipFill>
        <p:spPr>
          <a:xfrm>
            <a:off x="3779912" y="2132856"/>
            <a:ext cx="5322178" cy="2592287"/>
          </a:xfrm>
          <a:prstGeom prst="rect">
            <a:avLst/>
          </a:prstGeom>
        </p:spPr>
      </p:pic>
    </p:spTree>
    <p:extLst>
      <p:ext uri="{BB962C8B-B14F-4D97-AF65-F5344CB8AC3E}">
        <p14:creationId xmlns:p14="http://schemas.microsoft.com/office/powerpoint/2010/main" val="852086575"/>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Customisations</a:t>
            </a:r>
            <a:endParaRPr lang="en-GB" dirty="0"/>
          </a:p>
        </p:txBody>
      </p:sp>
      <p:sp>
        <p:nvSpPr>
          <p:cNvPr id="3" name="Content Placeholder 2"/>
          <p:cNvSpPr>
            <a:spLocks noGrp="1"/>
          </p:cNvSpPr>
          <p:nvPr>
            <p:ph idx="1"/>
          </p:nvPr>
        </p:nvSpPr>
        <p:spPr>
          <a:xfrm>
            <a:off x="457200" y="1857365"/>
            <a:ext cx="4978896" cy="4143404"/>
          </a:xfrm>
        </p:spPr>
        <p:txBody>
          <a:bodyPr/>
          <a:lstStyle/>
          <a:p>
            <a:r>
              <a:rPr lang="en-GB" dirty="0" smtClean="0">
                <a:solidFill>
                  <a:schemeClr val="bg1">
                    <a:lumMod val="75000"/>
                  </a:schemeClr>
                </a:solidFill>
              </a:rPr>
              <a:t>Upload</a:t>
            </a:r>
          </a:p>
          <a:p>
            <a:r>
              <a:rPr lang="en-GB" dirty="0" smtClean="0">
                <a:solidFill>
                  <a:schemeClr val="bg1">
                    <a:lumMod val="75000"/>
                  </a:schemeClr>
                </a:solidFill>
              </a:rPr>
              <a:t>Unrecognised</a:t>
            </a:r>
          </a:p>
          <a:p>
            <a:r>
              <a:rPr lang="en-GB" dirty="0" smtClean="0">
                <a:solidFill>
                  <a:schemeClr val="bg1">
                    <a:lumMod val="75000"/>
                  </a:schemeClr>
                </a:solidFill>
              </a:rPr>
              <a:t>File plan</a:t>
            </a:r>
          </a:p>
          <a:p>
            <a:r>
              <a:rPr lang="en-GB" dirty="0" smtClean="0">
                <a:solidFill>
                  <a:schemeClr val="bg1">
                    <a:lumMod val="75000"/>
                  </a:schemeClr>
                </a:solidFill>
              </a:rPr>
              <a:t>Metadata</a:t>
            </a:r>
          </a:p>
          <a:p>
            <a:r>
              <a:rPr lang="en-GB" dirty="0">
                <a:solidFill>
                  <a:schemeClr val="bg1">
                    <a:lumMod val="75000"/>
                  </a:schemeClr>
                </a:solidFill>
              </a:rPr>
              <a:t>Access Rights</a:t>
            </a:r>
          </a:p>
          <a:p>
            <a:r>
              <a:rPr lang="en-GB" dirty="0" smtClean="0"/>
              <a:t>Monitoring</a:t>
            </a:r>
            <a:endParaRPr lang="en-GB" dirty="0" smtClean="0"/>
          </a:p>
          <a:p>
            <a:r>
              <a:rPr lang="en-GB" dirty="0" smtClean="0">
                <a:solidFill>
                  <a:schemeClr val="bg1">
                    <a:lumMod val="75000"/>
                  </a:schemeClr>
                </a:solidFill>
              </a:rPr>
              <a:t>Admin screens</a:t>
            </a:r>
          </a:p>
        </p:txBody>
      </p:sp>
      <p:pic>
        <p:nvPicPr>
          <p:cNvPr id="4" name="Picture 3"/>
          <p:cNvPicPr>
            <a:picLocks noChangeAspect="1"/>
          </p:cNvPicPr>
          <p:nvPr/>
        </p:nvPicPr>
        <p:blipFill rotWithShape="1">
          <a:blip r:embed="rId2"/>
          <a:srcRect t="10290" r="33632" b="1299"/>
          <a:stretch/>
        </p:blipFill>
        <p:spPr>
          <a:xfrm>
            <a:off x="3959424" y="1513432"/>
            <a:ext cx="5184576" cy="4487337"/>
          </a:xfrm>
          <a:prstGeom prst="rect">
            <a:avLst/>
          </a:prstGeom>
        </p:spPr>
      </p:pic>
    </p:spTree>
    <p:extLst>
      <p:ext uri="{BB962C8B-B14F-4D97-AF65-F5344CB8AC3E}">
        <p14:creationId xmlns:p14="http://schemas.microsoft.com/office/powerpoint/2010/main" val="1374881858"/>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Customisations</a:t>
            </a:r>
            <a:endParaRPr lang="en-GB" dirty="0"/>
          </a:p>
        </p:txBody>
      </p:sp>
      <p:sp>
        <p:nvSpPr>
          <p:cNvPr id="3" name="Content Placeholder 2"/>
          <p:cNvSpPr>
            <a:spLocks noGrp="1"/>
          </p:cNvSpPr>
          <p:nvPr>
            <p:ph idx="1"/>
          </p:nvPr>
        </p:nvSpPr>
        <p:spPr>
          <a:xfrm>
            <a:off x="457200" y="1857365"/>
            <a:ext cx="4978896" cy="4143404"/>
          </a:xfrm>
        </p:spPr>
        <p:txBody>
          <a:bodyPr>
            <a:normAutofit/>
          </a:bodyPr>
          <a:lstStyle/>
          <a:p>
            <a:r>
              <a:rPr lang="en-GB" dirty="0" smtClean="0">
                <a:solidFill>
                  <a:schemeClr val="bg1">
                    <a:lumMod val="75000"/>
                  </a:schemeClr>
                </a:solidFill>
              </a:rPr>
              <a:t>Upload</a:t>
            </a:r>
          </a:p>
          <a:p>
            <a:r>
              <a:rPr lang="en-GB" dirty="0" smtClean="0">
                <a:solidFill>
                  <a:schemeClr val="bg1">
                    <a:lumMod val="75000"/>
                  </a:schemeClr>
                </a:solidFill>
              </a:rPr>
              <a:t>Unrecognised</a:t>
            </a:r>
          </a:p>
          <a:p>
            <a:r>
              <a:rPr lang="en-GB" dirty="0" smtClean="0">
                <a:solidFill>
                  <a:schemeClr val="bg1">
                    <a:lumMod val="75000"/>
                  </a:schemeClr>
                </a:solidFill>
              </a:rPr>
              <a:t>File plan</a:t>
            </a:r>
          </a:p>
          <a:p>
            <a:r>
              <a:rPr lang="en-GB" dirty="0" smtClean="0">
                <a:solidFill>
                  <a:schemeClr val="bg1">
                    <a:lumMod val="75000"/>
                  </a:schemeClr>
                </a:solidFill>
              </a:rPr>
              <a:t>Metadata</a:t>
            </a:r>
          </a:p>
          <a:p>
            <a:r>
              <a:rPr lang="en-GB" dirty="0">
                <a:solidFill>
                  <a:schemeClr val="bg1">
                    <a:lumMod val="75000"/>
                  </a:schemeClr>
                </a:solidFill>
              </a:rPr>
              <a:t>Access Rights</a:t>
            </a:r>
          </a:p>
          <a:p>
            <a:r>
              <a:rPr lang="en-GB" dirty="0" smtClean="0">
                <a:solidFill>
                  <a:schemeClr val="bg1">
                    <a:lumMod val="75000"/>
                  </a:schemeClr>
                </a:solidFill>
              </a:rPr>
              <a:t>Monitoring</a:t>
            </a:r>
            <a:endParaRPr lang="en-GB" dirty="0" smtClean="0">
              <a:solidFill>
                <a:schemeClr val="bg1">
                  <a:lumMod val="75000"/>
                </a:schemeClr>
              </a:solidFill>
            </a:endParaRPr>
          </a:p>
          <a:p>
            <a:r>
              <a:rPr lang="en-GB" dirty="0" smtClean="0"/>
              <a:t>Admin </a:t>
            </a:r>
            <a:r>
              <a:rPr lang="en-GB" dirty="0" smtClean="0"/>
              <a:t>screens</a:t>
            </a:r>
          </a:p>
        </p:txBody>
      </p:sp>
      <p:pic>
        <p:nvPicPr>
          <p:cNvPr id="4" name="Picture 3"/>
          <p:cNvPicPr>
            <a:picLocks noChangeAspect="1"/>
          </p:cNvPicPr>
          <p:nvPr/>
        </p:nvPicPr>
        <p:blipFill rotWithShape="1">
          <a:blip r:embed="rId3"/>
          <a:srcRect l="825" t="11451" r="-2829" b="16261"/>
          <a:stretch/>
        </p:blipFill>
        <p:spPr>
          <a:xfrm>
            <a:off x="3563889" y="1705360"/>
            <a:ext cx="8906996" cy="4247573"/>
          </a:xfrm>
          <a:prstGeom prst="rect">
            <a:avLst/>
          </a:prstGeom>
        </p:spPr>
      </p:pic>
    </p:spTree>
    <p:extLst>
      <p:ext uri="{BB962C8B-B14F-4D97-AF65-F5344CB8AC3E}">
        <p14:creationId xmlns:p14="http://schemas.microsoft.com/office/powerpoint/2010/main" val="3922610259"/>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steps</a:t>
            </a:r>
            <a:endParaRPr lang="en-GB" dirty="0"/>
          </a:p>
        </p:txBody>
      </p:sp>
      <p:sp>
        <p:nvSpPr>
          <p:cNvPr id="3" name="Content Placeholder 2"/>
          <p:cNvSpPr>
            <a:spLocks noGrp="1"/>
          </p:cNvSpPr>
          <p:nvPr>
            <p:ph idx="1"/>
          </p:nvPr>
        </p:nvSpPr>
        <p:spPr>
          <a:xfrm>
            <a:off x="457200" y="1857365"/>
            <a:ext cx="4978896" cy="4143404"/>
          </a:xfrm>
        </p:spPr>
        <p:txBody>
          <a:bodyPr/>
          <a:lstStyle/>
          <a:p>
            <a:r>
              <a:rPr lang="en-GB" dirty="0" smtClean="0"/>
              <a:t>Access Rights</a:t>
            </a:r>
            <a:endParaRPr lang="en-GB" dirty="0" smtClean="0"/>
          </a:p>
          <a:p>
            <a:r>
              <a:rPr lang="en-GB" dirty="0" smtClean="0">
                <a:solidFill>
                  <a:schemeClr val="bg1">
                    <a:lumMod val="75000"/>
                  </a:schemeClr>
                </a:solidFill>
              </a:rPr>
              <a:t>Disposition Schedules</a:t>
            </a:r>
            <a:endParaRPr lang="en-GB" dirty="0" smtClean="0">
              <a:solidFill>
                <a:schemeClr val="bg1">
                  <a:lumMod val="75000"/>
                </a:schemeClr>
              </a:solidFill>
            </a:endParaRPr>
          </a:p>
          <a:p>
            <a:r>
              <a:rPr lang="en-GB" dirty="0" smtClean="0">
                <a:solidFill>
                  <a:schemeClr val="bg1">
                    <a:lumMod val="75000"/>
                  </a:schemeClr>
                </a:solidFill>
              </a:rPr>
              <a:t>My Files</a:t>
            </a:r>
            <a:endParaRPr lang="en-GB" dirty="0" smtClean="0">
              <a:solidFill>
                <a:schemeClr val="bg1">
                  <a:lumMod val="75000"/>
                </a:schemeClr>
              </a:solidFill>
            </a:endParaRPr>
          </a:p>
          <a:p>
            <a:r>
              <a:rPr lang="en-GB" dirty="0" smtClean="0">
                <a:solidFill>
                  <a:schemeClr val="bg1">
                    <a:lumMod val="75000"/>
                  </a:schemeClr>
                </a:solidFill>
              </a:rPr>
              <a:t>Workflows</a:t>
            </a:r>
            <a:endParaRPr lang="en-GB" dirty="0" smtClean="0">
              <a:solidFill>
                <a:schemeClr val="bg1">
                  <a:lumMod val="75000"/>
                </a:schemeClr>
              </a:solidFill>
            </a:endParaRPr>
          </a:p>
          <a:p>
            <a:r>
              <a:rPr lang="en-GB" dirty="0" smtClean="0">
                <a:solidFill>
                  <a:schemeClr val="bg1">
                    <a:lumMod val="75000"/>
                  </a:schemeClr>
                </a:solidFill>
              </a:rPr>
              <a:t>Case Management</a:t>
            </a:r>
            <a:endParaRPr lang="en-GB" dirty="0" smtClean="0">
              <a:solidFill>
                <a:schemeClr val="bg1">
                  <a:lumMod val="75000"/>
                </a:schemeClr>
              </a:solidFill>
            </a:endParaRPr>
          </a:p>
          <a:p>
            <a:r>
              <a:rPr lang="en-GB" dirty="0" smtClean="0">
                <a:solidFill>
                  <a:schemeClr val="bg1">
                    <a:lumMod val="75000"/>
                  </a:schemeClr>
                </a:solidFill>
              </a:rPr>
              <a:t>Further integration</a:t>
            </a:r>
            <a:endParaRPr lang="en-GB" dirty="0" smtClean="0">
              <a:solidFill>
                <a:schemeClr val="bg1">
                  <a:lumMod val="75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1887101"/>
            <a:ext cx="432048" cy="432048"/>
          </a:xfrm>
          <a:prstGeom prst="rect">
            <a:avLst/>
          </a:prstGeom>
        </p:spPr>
      </p:pic>
      <p:pic>
        <p:nvPicPr>
          <p:cNvPr id="6" name="Picture 5"/>
          <p:cNvPicPr>
            <a:picLocks noChangeAspect="1"/>
          </p:cNvPicPr>
          <p:nvPr/>
        </p:nvPicPr>
        <p:blipFill rotWithShape="1">
          <a:blip r:embed="rId4"/>
          <a:srcRect l="442" t="16145" b="30558"/>
          <a:stretch/>
        </p:blipFill>
        <p:spPr>
          <a:xfrm>
            <a:off x="4569172" y="1994735"/>
            <a:ext cx="6775476" cy="2868529"/>
          </a:xfrm>
          <a:prstGeom prst="rect">
            <a:avLst/>
          </a:prstGeom>
        </p:spPr>
      </p:pic>
    </p:spTree>
    <p:extLst>
      <p:ext uri="{BB962C8B-B14F-4D97-AF65-F5344CB8AC3E}">
        <p14:creationId xmlns:p14="http://schemas.microsoft.com/office/powerpoint/2010/main" val="1157292338"/>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steps</a:t>
            </a:r>
            <a:endParaRPr lang="en-GB" dirty="0"/>
          </a:p>
        </p:txBody>
      </p:sp>
      <p:sp>
        <p:nvSpPr>
          <p:cNvPr id="3" name="Content Placeholder 2"/>
          <p:cNvSpPr>
            <a:spLocks noGrp="1"/>
          </p:cNvSpPr>
          <p:nvPr>
            <p:ph idx="1"/>
          </p:nvPr>
        </p:nvSpPr>
        <p:spPr>
          <a:xfrm>
            <a:off x="457200" y="1857365"/>
            <a:ext cx="4978896" cy="4143404"/>
          </a:xfrm>
        </p:spPr>
        <p:txBody>
          <a:bodyPr/>
          <a:lstStyle/>
          <a:p>
            <a:r>
              <a:rPr lang="en-GB" dirty="0" smtClean="0">
                <a:solidFill>
                  <a:schemeClr val="bg1">
                    <a:lumMod val="75000"/>
                  </a:schemeClr>
                </a:solidFill>
              </a:rPr>
              <a:t>Access Rights</a:t>
            </a:r>
            <a:endParaRPr lang="en-GB" dirty="0" smtClean="0">
              <a:solidFill>
                <a:schemeClr val="bg1">
                  <a:lumMod val="75000"/>
                </a:schemeClr>
              </a:solidFill>
            </a:endParaRPr>
          </a:p>
          <a:p>
            <a:r>
              <a:rPr lang="en-GB" dirty="0" smtClean="0"/>
              <a:t>Disposition Schedules</a:t>
            </a:r>
            <a:endParaRPr lang="en-GB" dirty="0" smtClean="0"/>
          </a:p>
          <a:p>
            <a:r>
              <a:rPr lang="en-GB" dirty="0" smtClean="0">
                <a:solidFill>
                  <a:schemeClr val="bg1">
                    <a:lumMod val="75000"/>
                  </a:schemeClr>
                </a:solidFill>
              </a:rPr>
              <a:t>My Files</a:t>
            </a:r>
            <a:endParaRPr lang="en-GB" dirty="0" smtClean="0">
              <a:solidFill>
                <a:schemeClr val="bg1">
                  <a:lumMod val="75000"/>
                </a:schemeClr>
              </a:solidFill>
            </a:endParaRPr>
          </a:p>
          <a:p>
            <a:r>
              <a:rPr lang="en-GB" dirty="0" smtClean="0">
                <a:solidFill>
                  <a:schemeClr val="bg1">
                    <a:lumMod val="75000"/>
                  </a:schemeClr>
                </a:solidFill>
              </a:rPr>
              <a:t>Workflows</a:t>
            </a:r>
            <a:endParaRPr lang="en-GB" dirty="0" smtClean="0">
              <a:solidFill>
                <a:schemeClr val="bg1">
                  <a:lumMod val="75000"/>
                </a:schemeClr>
              </a:solidFill>
            </a:endParaRPr>
          </a:p>
          <a:p>
            <a:r>
              <a:rPr lang="en-GB" dirty="0" smtClean="0">
                <a:solidFill>
                  <a:schemeClr val="bg1">
                    <a:lumMod val="75000"/>
                  </a:schemeClr>
                </a:solidFill>
              </a:rPr>
              <a:t>Case Management</a:t>
            </a:r>
            <a:endParaRPr lang="en-GB" dirty="0" smtClean="0">
              <a:solidFill>
                <a:schemeClr val="bg1">
                  <a:lumMod val="75000"/>
                </a:schemeClr>
              </a:solidFill>
            </a:endParaRPr>
          </a:p>
          <a:p>
            <a:r>
              <a:rPr lang="en-GB" dirty="0" smtClean="0">
                <a:solidFill>
                  <a:schemeClr val="bg1">
                    <a:lumMod val="75000"/>
                  </a:schemeClr>
                </a:solidFill>
              </a:rPr>
              <a:t>Further integration</a:t>
            </a:r>
            <a:endParaRPr lang="en-GB" dirty="0" smtClean="0">
              <a:solidFill>
                <a:schemeClr val="bg1">
                  <a:lumMod val="75000"/>
                </a:schemeClr>
              </a:solidFill>
            </a:endParaRPr>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19872" y="1887101"/>
            <a:ext cx="432048" cy="43204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9512" y="1887101"/>
            <a:ext cx="4446984" cy="3059525"/>
          </a:xfrm>
          <a:prstGeom prst="rect">
            <a:avLst/>
          </a:prstGeom>
        </p:spPr>
      </p:pic>
    </p:spTree>
    <p:extLst>
      <p:ext uri="{BB962C8B-B14F-4D97-AF65-F5344CB8AC3E}">
        <p14:creationId xmlns:p14="http://schemas.microsoft.com/office/powerpoint/2010/main" val="3696022021"/>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steps</a:t>
            </a:r>
            <a:endParaRPr lang="en-GB" dirty="0"/>
          </a:p>
        </p:txBody>
      </p:sp>
      <p:sp>
        <p:nvSpPr>
          <p:cNvPr id="3" name="Content Placeholder 2"/>
          <p:cNvSpPr>
            <a:spLocks noGrp="1"/>
          </p:cNvSpPr>
          <p:nvPr>
            <p:ph idx="1"/>
          </p:nvPr>
        </p:nvSpPr>
        <p:spPr>
          <a:xfrm>
            <a:off x="457200" y="1857365"/>
            <a:ext cx="4978896" cy="4143404"/>
          </a:xfrm>
        </p:spPr>
        <p:txBody>
          <a:bodyPr/>
          <a:lstStyle/>
          <a:p>
            <a:r>
              <a:rPr lang="en-GB" dirty="0" smtClean="0">
                <a:solidFill>
                  <a:schemeClr val="bg1">
                    <a:lumMod val="75000"/>
                  </a:schemeClr>
                </a:solidFill>
              </a:rPr>
              <a:t>Access Rights</a:t>
            </a:r>
            <a:endParaRPr lang="en-GB" dirty="0" smtClean="0">
              <a:solidFill>
                <a:schemeClr val="bg1">
                  <a:lumMod val="75000"/>
                </a:schemeClr>
              </a:solidFill>
            </a:endParaRPr>
          </a:p>
          <a:p>
            <a:r>
              <a:rPr lang="en-GB" dirty="0" smtClean="0">
                <a:solidFill>
                  <a:schemeClr val="bg1">
                    <a:lumMod val="75000"/>
                  </a:schemeClr>
                </a:solidFill>
              </a:rPr>
              <a:t>Disposition Schedules</a:t>
            </a:r>
            <a:endParaRPr lang="en-GB" dirty="0" smtClean="0">
              <a:solidFill>
                <a:schemeClr val="bg1">
                  <a:lumMod val="75000"/>
                </a:schemeClr>
              </a:solidFill>
            </a:endParaRPr>
          </a:p>
          <a:p>
            <a:r>
              <a:rPr lang="en-GB" dirty="0" smtClean="0"/>
              <a:t>My Files</a:t>
            </a:r>
            <a:endParaRPr lang="en-GB" dirty="0" smtClean="0"/>
          </a:p>
          <a:p>
            <a:r>
              <a:rPr lang="en-GB" dirty="0" smtClean="0">
                <a:solidFill>
                  <a:schemeClr val="bg1">
                    <a:lumMod val="75000"/>
                  </a:schemeClr>
                </a:solidFill>
              </a:rPr>
              <a:t>Workflows</a:t>
            </a:r>
            <a:endParaRPr lang="en-GB" dirty="0" smtClean="0">
              <a:solidFill>
                <a:schemeClr val="bg1">
                  <a:lumMod val="75000"/>
                </a:schemeClr>
              </a:solidFill>
            </a:endParaRPr>
          </a:p>
          <a:p>
            <a:r>
              <a:rPr lang="en-GB" dirty="0" smtClean="0">
                <a:solidFill>
                  <a:schemeClr val="bg1">
                    <a:lumMod val="75000"/>
                  </a:schemeClr>
                </a:solidFill>
              </a:rPr>
              <a:t>Case Management</a:t>
            </a:r>
            <a:endParaRPr lang="en-GB" dirty="0" smtClean="0">
              <a:solidFill>
                <a:schemeClr val="bg1">
                  <a:lumMod val="75000"/>
                </a:schemeClr>
              </a:solidFill>
            </a:endParaRPr>
          </a:p>
          <a:p>
            <a:r>
              <a:rPr lang="en-GB" dirty="0" smtClean="0">
                <a:solidFill>
                  <a:schemeClr val="bg1">
                    <a:lumMod val="75000"/>
                  </a:schemeClr>
                </a:solidFill>
              </a:rPr>
              <a:t>Further integration</a:t>
            </a:r>
            <a:endParaRPr lang="en-GB" dirty="0" smtClean="0">
              <a:solidFill>
                <a:schemeClr val="bg1">
                  <a:lumMod val="75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1887101"/>
            <a:ext cx="432048" cy="432048"/>
          </a:xfrm>
          <a:prstGeom prst="rect">
            <a:avLst/>
          </a:prstGeom>
        </p:spPr>
      </p:pic>
      <p:pic>
        <p:nvPicPr>
          <p:cNvPr id="6" name="Picture 5"/>
          <p:cNvPicPr>
            <a:picLocks noChangeAspect="1"/>
          </p:cNvPicPr>
          <p:nvPr/>
        </p:nvPicPr>
        <p:blipFill rotWithShape="1">
          <a:blip r:embed="rId4"/>
          <a:srcRect t="29327" r="81888" b="31570"/>
          <a:stretch/>
        </p:blipFill>
        <p:spPr>
          <a:xfrm>
            <a:off x="5076056" y="1556792"/>
            <a:ext cx="3091543" cy="4032448"/>
          </a:xfrm>
          <a:prstGeom prst="rect">
            <a:avLst/>
          </a:prstGeom>
        </p:spPr>
      </p:pic>
    </p:spTree>
    <p:extLst>
      <p:ext uri="{BB962C8B-B14F-4D97-AF65-F5344CB8AC3E}">
        <p14:creationId xmlns:p14="http://schemas.microsoft.com/office/powerpoint/2010/main" val="1617419011"/>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steps</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1887101"/>
            <a:ext cx="432048" cy="432048"/>
          </a:xfrm>
          <a:prstGeom prst="rect">
            <a:avLst/>
          </a:prstGeom>
        </p:spPr>
      </p:pic>
      <p:pic>
        <p:nvPicPr>
          <p:cNvPr id="6" name="Content Placeholder 3"/>
          <p:cNvPicPr>
            <a:picLocks noChangeAspect="1"/>
          </p:cNvPicPr>
          <p:nvPr/>
        </p:nvPicPr>
        <p:blipFill rotWithShape="1">
          <a:blip r:embed="rId4">
            <a:extLst>
              <a:ext uri="{28A0092B-C50C-407E-A947-70E740481C1C}">
                <a14:useLocalDpi xmlns:a14="http://schemas.microsoft.com/office/drawing/2010/main" val="0"/>
              </a:ext>
            </a:extLst>
          </a:blip>
          <a:srcRect b="12208"/>
          <a:stretch/>
        </p:blipFill>
        <p:spPr>
          <a:xfrm>
            <a:off x="3635896" y="1628800"/>
            <a:ext cx="8640960" cy="3942801"/>
          </a:xfrm>
          <a:prstGeom prst="rect">
            <a:avLst/>
          </a:prstGeom>
        </p:spPr>
      </p:pic>
      <p:sp>
        <p:nvSpPr>
          <p:cNvPr id="3" name="Content Placeholder 2"/>
          <p:cNvSpPr>
            <a:spLocks noGrp="1"/>
          </p:cNvSpPr>
          <p:nvPr>
            <p:ph idx="1"/>
          </p:nvPr>
        </p:nvSpPr>
        <p:spPr>
          <a:xfrm>
            <a:off x="457200" y="1857365"/>
            <a:ext cx="4978896" cy="4143404"/>
          </a:xfrm>
        </p:spPr>
        <p:txBody>
          <a:bodyPr/>
          <a:lstStyle/>
          <a:p>
            <a:r>
              <a:rPr lang="en-GB" dirty="0" smtClean="0">
                <a:solidFill>
                  <a:schemeClr val="bg1">
                    <a:lumMod val="75000"/>
                  </a:schemeClr>
                </a:solidFill>
              </a:rPr>
              <a:t>Access Rights</a:t>
            </a:r>
            <a:endParaRPr lang="en-GB" dirty="0" smtClean="0">
              <a:solidFill>
                <a:schemeClr val="bg1">
                  <a:lumMod val="75000"/>
                </a:schemeClr>
              </a:solidFill>
            </a:endParaRPr>
          </a:p>
          <a:p>
            <a:r>
              <a:rPr lang="en-GB" dirty="0" smtClean="0">
                <a:solidFill>
                  <a:schemeClr val="bg1">
                    <a:lumMod val="75000"/>
                  </a:schemeClr>
                </a:solidFill>
              </a:rPr>
              <a:t>Disposition Schedules</a:t>
            </a:r>
            <a:endParaRPr lang="en-GB" dirty="0" smtClean="0">
              <a:solidFill>
                <a:schemeClr val="bg1">
                  <a:lumMod val="75000"/>
                </a:schemeClr>
              </a:solidFill>
            </a:endParaRPr>
          </a:p>
          <a:p>
            <a:r>
              <a:rPr lang="en-GB" dirty="0" smtClean="0">
                <a:solidFill>
                  <a:schemeClr val="bg1">
                    <a:lumMod val="75000"/>
                  </a:schemeClr>
                </a:solidFill>
              </a:rPr>
              <a:t>My Files</a:t>
            </a:r>
            <a:endParaRPr lang="en-GB" dirty="0" smtClean="0">
              <a:solidFill>
                <a:schemeClr val="bg1">
                  <a:lumMod val="75000"/>
                </a:schemeClr>
              </a:solidFill>
            </a:endParaRPr>
          </a:p>
          <a:p>
            <a:r>
              <a:rPr lang="en-GB" dirty="0" smtClean="0"/>
              <a:t>Workflows</a:t>
            </a:r>
            <a:endParaRPr lang="en-GB" dirty="0" smtClean="0"/>
          </a:p>
          <a:p>
            <a:r>
              <a:rPr lang="en-GB" dirty="0" smtClean="0">
                <a:solidFill>
                  <a:schemeClr val="bg1">
                    <a:lumMod val="75000"/>
                  </a:schemeClr>
                </a:solidFill>
              </a:rPr>
              <a:t>Case Management</a:t>
            </a:r>
            <a:endParaRPr lang="en-GB" dirty="0" smtClean="0">
              <a:solidFill>
                <a:schemeClr val="bg1">
                  <a:lumMod val="75000"/>
                </a:schemeClr>
              </a:solidFill>
            </a:endParaRPr>
          </a:p>
          <a:p>
            <a:r>
              <a:rPr lang="en-GB" dirty="0" smtClean="0">
                <a:solidFill>
                  <a:schemeClr val="bg1">
                    <a:lumMod val="75000"/>
                  </a:schemeClr>
                </a:solidFill>
              </a:rPr>
              <a:t>Further integration</a:t>
            </a:r>
            <a:endParaRPr lang="en-GB" dirty="0" smtClean="0">
              <a:solidFill>
                <a:schemeClr val="bg1">
                  <a:lumMod val="75000"/>
                </a:schemeClr>
              </a:solidFill>
            </a:endParaRPr>
          </a:p>
        </p:txBody>
      </p:sp>
    </p:spTree>
    <p:extLst>
      <p:ext uri="{BB962C8B-B14F-4D97-AF65-F5344CB8AC3E}">
        <p14:creationId xmlns:p14="http://schemas.microsoft.com/office/powerpoint/2010/main" val="1317299752"/>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steps</a:t>
            </a:r>
            <a:endParaRPr lang="en-GB" dirty="0"/>
          </a:p>
        </p:txBody>
      </p:sp>
      <p:sp>
        <p:nvSpPr>
          <p:cNvPr id="3" name="Content Placeholder 2"/>
          <p:cNvSpPr>
            <a:spLocks noGrp="1"/>
          </p:cNvSpPr>
          <p:nvPr>
            <p:ph idx="1"/>
          </p:nvPr>
        </p:nvSpPr>
        <p:spPr>
          <a:xfrm>
            <a:off x="457200" y="1857365"/>
            <a:ext cx="4978896" cy="4143404"/>
          </a:xfrm>
        </p:spPr>
        <p:txBody>
          <a:bodyPr/>
          <a:lstStyle/>
          <a:p>
            <a:r>
              <a:rPr lang="en-GB" dirty="0" smtClean="0">
                <a:solidFill>
                  <a:schemeClr val="bg1">
                    <a:lumMod val="75000"/>
                  </a:schemeClr>
                </a:solidFill>
              </a:rPr>
              <a:t>Access Rights</a:t>
            </a:r>
            <a:endParaRPr lang="en-GB" dirty="0" smtClean="0">
              <a:solidFill>
                <a:schemeClr val="bg1">
                  <a:lumMod val="75000"/>
                </a:schemeClr>
              </a:solidFill>
            </a:endParaRPr>
          </a:p>
          <a:p>
            <a:r>
              <a:rPr lang="en-GB" dirty="0" smtClean="0">
                <a:solidFill>
                  <a:schemeClr val="bg1">
                    <a:lumMod val="75000"/>
                  </a:schemeClr>
                </a:solidFill>
              </a:rPr>
              <a:t>Disposition Schedules</a:t>
            </a:r>
            <a:endParaRPr lang="en-GB" dirty="0" smtClean="0">
              <a:solidFill>
                <a:schemeClr val="bg1">
                  <a:lumMod val="75000"/>
                </a:schemeClr>
              </a:solidFill>
            </a:endParaRPr>
          </a:p>
          <a:p>
            <a:r>
              <a:rPr lang="en-GB" dirty="0" smtClean="0">
                <a:solidFill>
                  <a:schemeClr val="bg1">
                    <a:lumMod val="75000"/>
                  </a:schemeClr>
                </a:solidFill>
              </a:rPr>
              <a:t>My Files</a:t>
            </a:r>
            <a:endParaRPr lang="en-GB" dirty="0" smtClean="0">
              <a:solidFill>
                <a:schemeClr val="bg1">
                  <a:lumMod val="75000"/>
                </a:schemeClr>
              </a:solidFill>
            </a:endParaRPr>
          </a:p>
          <a:p>
            <a:r>
              <a:rPr lang="en-GB" dirty="0" smtClean="0">
                <a:solidFill>
                  <a:schemeClr val="bg1">
                    <a:lumMod val="75000"/>
                  </a:schemeClr>
                </a:solidFill>
              </a:rPr>
              <a:t>Workflows</a:t>
            </a:r>
            <a:endParaRPr lang="en-GB" dirty="0" smtClean="0">
              <a:solidFill>
                <a:schemeClr val="bg1">
                  <a:lumMod val="75000"/>
                </a:schemeClr>
              </a:solidFill>
            </a:endParaRPr>
          </a:p>
          <a:p>
            <a:r>
              <a:rPr lang="en-GB" dirty="0" smtClean="0"/>
              <a:t>Case Management</a:t>
            </a:r>
            <a:endParaRPr lang="en-GB" dirty="0" smtClean="0"/>
          </a:p>
          <a:p>
            <a:r>
              <a:rPr lang="en-GB" dirty="0" smtClean="0">
                <a:solidFill>
                  <a:schemeClr val="bg1">
                    <a:lumMod val="75000"/>
                  </a:schemeClr>
                </a:solidFill>
              </a:rPr>
              <a:t>Further integration</a:t>
            </a:r>
            <a:endParaRPr lang="en-GB" dirty="0" smtClean="0">
              <a:solidFill>
                <a:schemeClr val="bg1">
                  <a:lumMod val="75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1887101"/>
            <a:ext cx="432048" cy="4320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128" y="2209800"/>
            <a:ext cx="2438400" cy="2438400"/>
          </a:xfrm>
          <a:prstGeom prst="rect">
            <a:avLst/>
          </a:prstGeom>
        </p:spPr>
      </p:pic>
    </p:spTree>
    <p:extLst>
      <p:ext uri="{BB962C8B-B14F-4D97-AF65-F5344CB8AC3E}">
        <p14:creationId xmlns:p14="http://schemas.microsoft.com/office/powerpoint/2010/main" val="2537890220"/>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steps</a:t>
            </a:r>
            <a:endParaRPr lang="en-GB" dirty="0"/>
          </a:p>
        </p:txBody>
      </p:sp>
      <p:sp>
        <p:nvSpPr>
          <p:cNvPr id="3" name="Content Placeholder 2"/>
          <p:cNvSpPr>
            <a:spLocks noGrp="1"/>
          </p:cNvSpPr>
          <p:nvPr>
            <p:ph idx="1"/>
          </p:nvPr>
        </p:nvSpPr>
        <p:spPr>
          <a:xfrm>
            <a:off x="457200" y="1857365"/>
            <a:ext cx="4978896" cy="4143404"/>
          </a:xfrm>
        </p:spPr>
        <p:txBody>
          <a:bodyPr/>
          <a:lstStyle/>
          <a:p>
            <a:r>
              <a:rPr lang="en-GB" dirty="0" smtClean="0">
                <a:solidFill>
                  <a:schemeClr val="bg1">
                    <a:lumMod val="75000"/>
                  </a:schemeClr>
                </a:solidFill>
              </a:rPr>
              <a:t>Access Rights</a:t>
            </a:r>
            <a:endParaRPr lang="en-GB" dirty="0" smtClean="0">
              <a:solidFill>
                <a:schemeClr val="bg1">
                  <a:lumMod val="75000"/>
                </a:schemeClr>
              </a:solidFill>
            </a:endParaRPr>
          </a:p>
          <a:p>
            <a:r>
              <a:rPr lang="en-GB" dirty="0" smtClean="0">
                <a:solidFill>
                  <a:schemeClr val="bg1">
                    <a:lumMod val="75000"/>
                  </a:schemeClr>
                </a:solidFill>
              </a:rPr>
              <a:t>Disposition Schedules</a:t>
            </a:r>
            <a:endParaRPr lang="en-GB" dirty="0" smtClean="0">
              <a:solidFill>
                <a:schemeClr val="bg1">
                  <a:lumMod val="75000"/>
                </a:schemeClr>
              </a:solidFill>
            </a:endParaRPr>
          </a:p>
          <a:p>
            <a:r>
              <a:rPr lang="en-GB" dirty="0" smtClean="0">
                <a:solidFill>
                  <a:schemeClr val="bg1">
                    <a:lumMod val="75000"/>
                  </a:schemeClr>
                </a:solidFill>
              </a:rPr>
              <a:t>My Files</a:t>
            </a:r>
            <a:endParaRPr lang="en-GB" dirty="0" smtClean="0">
              <a:solidFill>
                <a:schemeClr val="bg1">
                  <a:lumMod val="75000"/>
                </a:schemeClr>
              </a:solidFill>
            </a:endParaRPr>
          </a:p>
          <a:p>
            <a:r>
              <a:rPr lang="en-GB" dirty="0" smtClean="0">
                <a:solidFill>
                  <a:schemeClr val="bg1">
                    <a:lumMod val="75000"/>
                  </a:schemeClr>
                </a:solidFill>
              </a:rPr>
              <a:t>Workflows</a:t>
            </a:r>
            <a:endParaRPr lang="en-GB" dirty="0" smtClean="0">
              <a:solidFill>
                <a:schemeClr val="bg1">
                  <a:lumMod val="75000"/>
                </a:schemeClr>
              </a:solidFill>
            </a:endParaRPr>
          </a:p>
          <a:p>
            <a:r>
              <a:rPr lang="en-GB" dirty="0" smtClean="0">
                <a:solidFill>
                  <a:schemeClr val="bg1">
                    <a:lumMod val="75000"/>
                  </a:schemeClr>
                </a:solidFill>
              </a:rPr>
              <a:t>Case Management</a:t>
            </a:r>
            <a:endParaRPr lang="en-GB" dirty="0" smtClean="0">
              <a:solidFill>
                <a:schemeClr val="bg1">
                  <a:lumMod val="75000"/>
                </a:schemeClr>
              </a:solidFill>
            </a:endParaRPr>
          </a:p>
          <a:p>
            <a:r>
              <a:rPr lang="en-GB" dirty="0" smtClean="0"/>
              <a:t>Further integration</a:t>
            </a:r>
            <a:endParaRPr lang="en-GB"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1887101"/>
            <a:ext cx="432048" cy="4320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746" y="3419130"/>
            <a:ext cx="1790700" cy="825500"/>
          </a:xfrm>
          <a:prstGeom prst="rect">
            <a:avLst/>
          </a:prstGeom>
        </p:spPr>
      </p:pic>
      <p:pic>
        <p:nvPicPr>
          <p:cNvPr id="7" name="Picture 6"/>
          <p:cNvPicPr>
            <a:picLocks noChangeAspect="1"/>
          </p:cNvPicPr>
          <p:nvPr/>
        </p:nvPicPr>
        <p:blipFill>
          <a:blip r:embed="rId5"/>
          <a:stretch>
            <a:fillRect/>
          </a:stretch>
        </p:blipFill>
        <p:spPr>
          <a:xfrm>
            <a:off x="6985106" y="1566565"/>
            <a:ext cx="1362075" cy="131445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0142" y="4753836"/>
            <a:ext cx="3112004" cy="401549"/>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40928" t="35493" r="40928" b="35492"/>
          <a:stretch/>
        </p:blipFill>
        <p:spPr>
          <a:xfrm>
            <a:off x="6985106" y="3559569"/>
            <a:ext cx="544621" cy="544621"/>
          </a:xfrm>
          <a:prstGeom prst="rect">
            <a:avLst/>
          </a:prstGeom>
        </p:spPr>
      </p:pic>
      <p:cxnSp>
        <p:nvCxnSpPr>
          <p:cNvPr id="11" name="Straight Arrow Connector 10"/>
          <p:cNvCxnSpPr>
            <a:stCxn id="23" idx="0"/>
            <a:endCxn id="7" idx="2"/>
          </p:cNvCxnSpPr>
          <p:nvPr/>
        </p:nvCxnSpPr>
        <p:spPr>
          <a:xfrm flipH="1" flipV="1">
            <a:off x="7666144" y="2881015"/>
            <a:ext cx="2198" cy="7200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3" idx="1"/>
            <a:endCxn id="6" idx="3"/>
          </p:cNvCxnSpPr>
          <p:nvPr/>
        </p:nvCxnSpPr>
        <p:spPr>
          <a:xfrm flipH="1">
            <a:off x="6331446" y="3831880"/>
            <a:ext cx="6168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3" idx="2"/>
            <a:endCxn id="8" idx="0"/>
          </p:cNvCxnSpPr>
          <p:nvPr/>
        </p:nvCxnSpPr>
        <p:spPr>
          <a:xfrm flipH="1">
            <a:off x="7666144" y="4062712"/>
            <a:ext cx="2198" cy="6911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948260" y="3601047"/>
            <a:ext cx="1440164" cy="461665"/>
          </a:xfrm>
          <a:prstGeom prst="rect">
            <a:avLst/>
          </a:prstGeom>
          <a:noFill/>
        </p:spPr>
        <p:txBody>
          <a:bodyPr wrap="square" rtlCol="0">
            <a:spAutoFit/>
          </a:bodyPr>
          <a:lstStyle/>
          <a:p>
            <a:pPr algn="r"/>
            <a:r>
              <a:rPr lang="en-GB" sz="2400" dirty="0" smtClean="0"/>
              <a:t>eFiles</a:t>
            </a:r>
            <a:endParaRPr lang="en-GB" sz="2400" dirty="0"/>
          </a:p>
        </p:txBody>
      </p:sp>
    </p:spTree>
    <p:extLst>
      <p:ext uri="{BB962C8B-B14F-4D97-AF65-F5344CB8AC3E}">
        <p14:creationId xmlns:p14="http://schemas.microsoft.com/office/powerpoint/2010/main" val="903886199"/>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Thank You</a:t>
            </a:r>
            <a:endParaRPr lang="en-GB" dirty="0"/>
          </a:p>
        </p:txBody>
      </p:sp>
      <p:pic>
        <p:nvPicPr>
          <p:cNvPr id="5" name="Picture 4"/>
          <p:cNvPicPr>
            <a:picLocks noChangeAspect="1"/>
          </p:cNvPicPr>
          <p:nvPr/>
        </p:nvPicPr>
        <p:blipFill>
          <a:blip r:embed="rId3"/>
          <a:stretch>
            <a:fillRect/>
          </a:stretch>
        </p:blipFill>
        <p:spPr>
          <a:xfrm>
            <a:off x="1414156" y="4437112"/>
            <a:ext cx="6401355" cy="16521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1861619"/>
            <a:ext cx="2448270" cy="240771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9672" y="1714871"/>
            <a:ext cx="2615566" cy="2554466"/>
          </a:xfrm>
          <a:prstGeom prst="rect">
            <a:avLst/>
          </a:prstGeom>
        </p:spPr>
      </p:pic>
    </p:spTree>
    <p:extLst>
      <p:ext uri="{BB962C8B-B14F-4D97-AF65-F5344CB8AC3E}">
        <p14:creationId xmlns:p14="http://schemas.microsoft.com/office/powerpoint/2010/main" val="2386467040"/>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CERN</a:t>
            </a:r>
            <a:endParaRPr lang="en-US" dirty="0"/>
          </a:p>
        </p:txBody>
      </p:sp>
      <p:sp>
        <p:nvSpPr>
          <p:cNvPr id="3" name="Marcador de contenido 2"/>
          <p:cNvSpPr>
            <a:spLocks noGrp="1"/>
          </p:cNvSpPr>
          <p:nvPr>
            <p:ph idx="1"/>
          </p:nvPr>
        </p:nvSpPr>
        <p:spPr>
          <a:xfrm>
            <a:off x="251520" y="1844824"/>
            <a:ext cx="5008070" cy="4320480"/>
          </a:xfrm>
        </p:spPr>
        <p:txBody>
          <a:bodyPr>
            <a:normAutofit fontScale="70000" lnSpcReduction="20000"/>
          </a:bodyPr>
          <a:lstStyle/>
          <a:p>
            <a:r>
              <a:rPr lang="en-GB" dirty="0"/>
              <a:t>Worlds biggest </a:t>
            </a:r>
            <a:r>
              <a:rPr lang="en-GB" dirty="0" smtClean="0"/>
              <a:t>machine</a:t>
            </a:r>
          </a:p>
          <a:p>
            <a:r>
              <a:rPr lang="en-GB" dirty="0" smtClean="0"/>
              <a:t>Hottest</a:t>
            </a:r>
            <a:r>
              <a:rPr lang="en-GB" dirty="0"/>
              <a:t>, coldest &amp; emptiest place in the solar </a:t>
            </a:r>
            <a:r>
              <a:rPr lang="en-GB" dirty="0" smtClean="0"/>
              <a:t>system</a:t>
            </a:r>
          </a:p>
          <a:p>
            <a:pPr lvl="1"/>
            <a:r>
              <a:rPr lang="en-GB" dirty="0" smtClean="0"/>
              <a:t>100,000 </a:t>
            </a:r>
            <a:r>
              <a:rPr lang="en-GB" dirty="0"/>
              <a:t>hotter than the </a:t>
            </a:r>
            <a:r>
              <a:rPr lang="en-GB" dirty="0" smtClean="0"/>
              <a:t>sun</a:t>
            </a:r>
          </a:p>
          <a:p>
            <a:pPr lvl="1"/>
            <a:r>
              <a:rPr lang="en-GB" dirty="0" smtClean="0"/>
              <a:t>271.3°C </a:t>
            </a:r>
            <a:r>
              <a:rPr lang="en-GB" dirty="0"/>
              <a:t>(1.9 K) colder than outer </a:t>
            </a:r>
            <a:r>
              <a:rPr lang="en-GB" dirty="0" smtClean="0"/>
              <a:t>space</a:t>
            </a:r>
          </a:p>
          <a:p>
            <a:pPr lvl="1"/>
            <a:r>
              <a:rPr lang="en-GB" dirty="0" smtClean="0"/>
              <a:t>10x </a:t>
            </a:r>
            <a:r>
              <a:rPr lang="en-GB" dirty="0"/>
              <a:t>less than the pressure on the </a:t>
            </a:r>
            <a:r>
              <a:rPr lang="en-GB" dirty="0" smtClean="0"/>
              <a:t>Moon</a:t>
            </a:r>
          </a:p>
          <a:p>
            <a:r>
              <a:rPr lang="en-GB" dirty="0" smtClean="0"/>
              <a:t>Fastest </a:t>
            </a:r>
            <a:r>
              <a:rPr lang="en-GB" dirty="0"/>
              <a:t>race track on the planet </a:t>
            </a:r>
            <a:endParaRPr lang="en-GB" dirty="0" smtClean="0"/>
          </a:p>
          <a:p>
            <a:pPr lvl="1"/>
            <a:r>
              <a:rPr lang="en-GB" dirty="0" smtClean="0"/>
              <a:t>99.9999991</a:t>
            </a:r>
            <a:r>
              <a:rPr lang="en-GB" dirty="0"/>
              <a:t>% the speed of </a:t>
            </a:r>
            <a:r>
              <a:rPr lang="en-GB" dirty="0" smtClean="0"/>
              <a:t>light</a:t>
            </a:r>
          </a:p>
          <a:p>
            <a:r>
              <a:rPr lang="en-GB" dirty="0" smtClean="0"/>
              <a:t>Most </a:t>
            </a:r>
            <a:r>
              <a:rPr lang="en-GB" dirty="0"/>
              <a:t>powerful supercomputer in the </a:t>
            </a:r>
            <a:r>
              <a:rPr lang="en-GB" dirty="0" smtClean="0"/>
              <a:t>world</a:t>
            </a:r>
          </a:p>
          <a:p>
            <a:pPr lvl="1"/>
            <a:r>
              <a:rPr lang="en-GB" dirty="0" smtClean="0"/>
              <a:t>Using </a:t>
            </a:r>
            <a:r>
              <a:rPr lang="en-GB" dirty="0"/>
              <a:t>the </a:t>
            </a:r>
            <a:r>
              <a:rPr lang="en-GB" dirty="0" smtClean="0"/>
              <a:t>grid</a:t>
            </a:r>
          </a:p>
          <a:p>
            <a:r>
              <a:rPr lang="en-GB" dirty="0" smtClean="0"/>
              <a:t>Where </a:t>
            </a:r>
            <a:r>
              <a:rPr lang="en-GB" dirty="0"/>
              <a:t>the web was born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3360" y="1752588"/>
            <a:ext cx="3715716" cy="20882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3360" y="3933056"/>
            <a:ext cx="3730640" cy="2797980"/>
          </a:xfrm>
          <a:prstGeom prst="rect">
            <a:avLst/>
          </a:prstGeom>
        </p:spPr>
      </p:pic>
    </p:spTree>
    <p:extLst>
      <p:ext uri="{BB962C8B-B14F-4D97-AF65-F5344CB8AC3E}">
        <p14:creationId xmlns:p14="http://schemas.microsoft.com/office/powerpoint/2010/main" val="1795531210"/>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357840"/>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Monitoring</a:t>
            </a:r>
            <a:endParaRPr lang="en-GB" dirty="0"/>
          </a:p>
        </p:txBody>
      </p:sp>
      <p:pic>
        <p:nvPicPr>
          <p:cNvPr id="7" name="Picture 6"/>
          <p:cNvPicPr>
            <a:picLocks noChangeAspect="1"/>
          </p:cNvPicPr>
          <p:nvPr/>
        </p:nvPicPr>
        <p:blipFill rotWithShape="1">
          <a:blip r:embed="rId3"/>
          <a:srcRect t="10290" r="11056" b="1299"/>
          <a:stretch/>
        </p:blipFill>
        <p:spPr>
          <a:xfrm>
            <a:off x="1140702" y="1533951"/>
            <a:ext cx="6948264" cy="4487337"/>
          </a:xfrm>
          <a:prstGeom prst="rect">
            <a:avLst/>
          </a:prstGeom>
        </p:spPr>
      </p:pic>
    </p:spTree>
    <p:extLst>
      <p:ext uri="{BB962C8B-B14F-4D97-AF65-F5344CB8AC3E}">
        <p14:creationId xmlns:p14="http://schemas.microsoft.com/office/powerpoint/2010/main" val="980319149"/>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Admin Screens</a:t>
            </a:r>
            <a:endParaRPr lang="en-GB" dirty="0"/>
          </a:p>
        </p:txBody>
      </p:sp>
      <p:pic>
        <p:nvPicPr>
          <p:cNvPr id="3" name="Picture 2"/>
          <p:cNvPicPr>
            <a:picLocks noChangeAspect="1"/>
          </p:cNvPicPr>
          <p:nvPr/>
        </p:nvPicPr>
        <p:blipFill rotWithShape="1">
          <a:blip r:embed="rId3"/>
          <a:srcRect t="11451" r="1295" b="16261"/>
          <a:stretch/>
        </p:blipFill>
        <p:spPr>
          <a:xfrm>
            <a:off x="305351" y="1714488"/>
            <a:ext cx="8618965" cy="4247573"/>
          </a:xfrm>
          <a:prstGeom prst="rect">
            <a:avLst/>
          </a:prstGeom>
        </p:spPr>
      </p:pic>
    </p:spTree>
    <p:extLst>
      <p:ext uri="{BB962C8B-B14F-4D97-AF65-F5344CB8AC3E}">
        <p14:creationId xmlns:p14="http://schemas.microsoft.com/office/powerpoint/2010/main" val="790625712"/>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CERN Members of Personnel</a:t>
            </a:r>
            <a:endParaRPr lang="en-US" dirty="0"/>
          </a:p>
        </p:txBody>
      </p:sp>
      <p:sp>
        <p:nvSpPr>
          <p:cNvPr id="3" name="Marcador de contenido 2"/>
          <p:cNvSpPr>
            <a:spLocks noGrp="1"/>
          </p:cNvSpPr>
          <p:nvPr>
            <p:ph idx="1"/>
          </p:nvPr>
        </p:nvSpPr>
        <p:spPr>
          <a:xfrm>
            <a:off x="457200" y="1857365"/>
            <a:ext cx="4474840" cy="3587859"/>
          </a:xfrm>
        </p:spPr>
        <p:txBody>
          <a:bodyPr>
            <a:normAutofit fontScale="85000" lnSpcReduction="20000"/>
          </a:bodyPr>
          <a:lstStyle/>
          <a:p>
            <a:r>
              <a:rPr lang="en-US" dirty="0"/>
              <a:t>2,500 </a:t>
            </a:r>
            <a:r>
              <a:rPr lang="en-US" dirty="0" smtClean="0"/>
              <a:t>Staff</a:t>
            </a:r>
          </a:p>
          <a:p>
            <a:r>
              <a:rPr lang="en-US" dirty="0" smtClean="0"/>
              <a:t>~</a:t>
            </a:r>
            <a:r>
              <a:rPr lang="en-US" dirty="0"/>
              <a:t>1,600 Other </a:t>
            </a:r>
            <a:r>
              <a:rPr lang="en-US" dirty="0" smtClean="0"/>
              <a:t>personnel</a:t>
            </a:r>
          </a:p>
          <a:p>
            <a:r>
              <a:rPr lang="en-US" dirty="0" smtClean="0"/>
              <a:t>12,000 </a:t>
            </a:r>
            <a:r>
              <a:rPr lang="en-US" dirty="0"/>
              <a:t>Visiting </a:t>
            </a:r>
            <a:r>
              <a:rPr lang="en-US" dirty="0" smtClean="0"/>
              <a:t>scientists</a:t>
            </a:r>
          </a:p>
          <a:p>
            <a:endParaRPr lang="en-US" dirty="0"/>
          </a:p>
          <a:p>
            <a:r>
              <a:rPr lang="en-US" dirty="0" smtClean="0"/>
              <a:t>608 Universities</a:t>
            </a:r>
          </a:p>
          <a:p>
            <a:r>
              <a:rPr lang="en-US" dirty="0" smtClean="0"/>
              <a:t>127 </a:t>
            </a:r>
            <a:r>
              <a:rPr lang="en-US" dirty="0" smtClean="0"/>
              <a:t>Nationalities</a:t>
            </a:r>
          </a:p>
          <a:p>
            <a:endParaRPr lang="en-US" dirty="0"/>
          </a:p>
          <a:p>
            <a:r>
              <a:rPr lang="en-US" dirty="0" smtClean="0"/>
              <a:t>21 Member states of CERN</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1718928"/>
            <a:ext cx="4139952" cy="2326653"/>
          </a:xfrm>
          <a:prstGeom prst="rect">
            <a:avLst/>
          </a:prstGeom>
        </p:spPr>
      </p:pic>
      <p:sp>
        <p:nvSpPr>
          <p:cNvPr id="6" name="Rectangle 5"/>
          <p:cNvSpPr/>
          <p:nvPr/>
        </p:nvSpPr>
        <p:spPr>
          <a:xfrm>
            <a:off x="6483896" y="5733256"/>
            <a:ext cx="2555776"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324" y="4184018"/>
            <a:ext cx="4514676" cy="2317499"/>
          </a:xfrm>
          <a:prstGeom prst="rect">
            <a:avLst/>
          </a:prstGeom>
        </p:spPr>
      </p:pic>
    </p:spTree>
    <p:extLst>
      <p:ext uri="{BB962C8B-B14F-4D97-AF65-F5344CB8AC3E}">
        <p14:creationId xmlns:p14="http://schemas.microsoft.com/office/powerpoint/2010/main" val="2671310169"/>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CERN Members of Personnel</a:t>
            </a:r>
            <a:endParaRPr lang="en-US" dirty="0"/>
          </a:p>
        </p:txBody>
      </p:sp>
      <p:sp>
        <p:nvSpPr>
          <p:cNvPr id="3" name="Marcador de contenido 2"/>
          <p:cNvSpPr>
            <a:spLocks noGrp="1"/>
          </p:cNvSpPr>
          <p:nvPr>
            <p:ph idx="1"/>
          </p:nvPr>
        </p:nvSpPr>
        <p:spPr>
          <a:xfrm>
            <a:off x="457200" y="1857365"/>
            <a:ext cx="4474840" cy="3587859"/>
          </a:xfrm>
        </p:spPr>
        <p:txBody>
          <a:bodyPr>
            <a:normAutofit fontScale="92500"/>
          </a:bodyPr>
          <a:lstStyle/>
          <a:p>
            <a:r>
              <a:rPr lang="en-US" dirty="0"/>
              <a:t>2,500 </a:t>
            </a:r>
            <a:r>
              <a:rPr lang="en-US" dirty="0" smtClean="0"/>
              <a:t>Staff</a:t>
            </a:r>
          </a:p>
          <a:p>
            <a:r>
              <a:rPr lang="en-US" dirty="0" smtClean="0"/>
              <a:t>~</a:t>
            </a:r>
            <a:r>
              <a:rPr lang="en-US" dirty="0"/>
              <a:t>1,600 Other </a:t>
            </a:r>
            <a:r>
              <a:rPr lang="en-US" dirty="0" smtClean="0"/>
              <a:t>personnel</a:t>
            </a:r>
          </a:p>
          <a:p>
            <a:r>
              <a:rPr lang="en-US" dirty="0" smtClean="0"/>
              <a:t>12,000 </a:t>
            </a:r>
            <a:r>
              <a:rPr lang="en-US" dirty="0"/>
              <a:t>Visiting </a:t>
            </a:r>
            <a:r>
              <a:rPr lang="en-US" dirty="0" smtClean="0"/>
              <a:t>scientists</a:t>
            </a:r>
          </a:p>
          <a:p>
            <a:endParaRPr lang="en-US" dirty="0"/>
          </a:p>
          <a:p>
            <a:r>
              <a:rPr lang="en-US" dirty="0" smtClean="0"/>
              <a:t>608 Universities</a:t>
            </a:r>
          </a:p>
          <a:p>
            <a:r>
              <a:rPr lang="en-US" dirty="0" smtClean="0"/>
              <a:t>127 </a:t>
            </a:r>
            <a:r>
              <a:rPr lang="en-US" dirty="0"/>
              <a:t>Nationalities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520" y="2636912"/>
            <a:ext cx="3688071" cy="2074540"/>
          </a:xfrm>
          <a:prstGeom prst="rect">
            <a:avLst/>
          </a:prstGeom>
        </p:spPr>
      </p:pic>
    </p:spTree>
    <p:extLst>
      <p:ext uri="{BB962C8B-B14F-4D97-AF65-F5344CB8AC3E}">
        <p14:creationId xmlns:p14="http://schemas.microsoft.com/office/powerpoint/2010/main" val="2340988348"/>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CERN Members of Personnel</a:t>
            </a:r>
            <a:endParaRPr lang="en-US" dirty="0"/>
          </a:p>
        </p:txBody>
      </p:sp>
      <p:pic>
        <p:nvPicPr>
          <p:cNvPr id="6" name="Picture 2" descr="https://mediastream.cern.ch/MediaArchive/Photo/Public/1996/9612016/9612016_02/9612016_02-A4-at-144-dpi.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028" r="2070"/>
          <a:stretch/>
        </p:blipFill>
        <p:spPr bwMode="auto">
          <a:xfrm>
            <a:off x="54038" y="1891067"/>
            <a:ext cx="4479490" cy="2961345"/>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https://mediastream.cern.ch/MediaArchive/Photo/Public/2011/1107174/1107174_07/1107174_07-A4-at-144-dpi.jp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963" t="-1794"/>
          <a:stretch/>
        </p:blipFill>
        <p:spPr bwMode="auto">
          <a:xfrm>
            <a:off x="4499992" y="1844824"/>
            <a:ext cx="4518377" cy="30075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22265991"/>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Records Office - Then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0274" y="1588965"/>
            <a:ext cx="3624187" cy="2829526"/>
          </a:xfrm>
          <a:prstGeom prst="rect">
            <a:avLst/>
          </a:prstGeom>
        </p:spPr>
      </p:pic>
      <p:sp>
        <p:nvSpPr>
          <p:cNvPr id="5" name="Marcador de contenido 2"/>
          <p:cNvSpPr txBox="1">
            <a:spLocks/>
          </p:cNvSpPr>
          <p:nvPr/>
        </p:nvSpPr>
        <p:spPr>
          <a:xfrm>
            <a:off x="755576" y="4445098"/>
            <a:ext cx="6400328" cy="1720206"/>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Store all personnel records</a:t>
            </a:r>
          </a:p>
          <a:p>
            <a:pPr lvl="1"/>
            <a:r>
              <a:rPr lang="en-GB" dirty="0" smtClean="0"/>
              <a:t>Initially on a single card, then folders</a:t>
            </a:r>
          </a:p>
          <a:p>
            <a:r>
              <a:rPr lang="en-GB" dirty="0" smtClean="0"/>
              <a:t>Personnel records grew quick.</a:t>
            </a:r>
            <a:endParaRPr lang="en-US" dirty="0" smtClean="0"/>
          </a:p>
          <a:p>
            <a:r>
              <a:rPr lang="en-US" dirty="0" smtClean="0"/>
              <a:t>Paper index file to retrieve personnel file.</a:t>
            </a:r>
            <a:endParaRPr lang="en-GB" dirty="0" smtClean="0"/>
          </a:p>
        </p:txBody>
      </p:sp>
      <p:sp>
        <p:nvSpPr>
          <p:cNvPr id="3" name="Marcador de contenido 2"/>
          <p:cNvSpPr>
            <a:spLocks noGrp="1"/>
          </p:cNvSpPr>
          <p:nvPr>
            <p:ph idx="1"/>
          </p:nvPr>
        </p:nvSpPr>
        <p:spPr>
          <a:xfrm>
            <a:off x="5311266" y="1619058"/>
            <a:ext cx="3058570" cy="267107"/>
          </a:xfrm>
        </p:spPr>
        <p:txBody>
          <a:bodyPr>
            <a:normAutofit fontScale="40000" lnSpcReduction="20000"/>
          </a:bodyPr>
          <a:lstStyle/>
          <a:p>
            <a:pPr marL="0" indent="0">
              <a:buNone/>
            </a:pPr>
            <a:r>
              <a:rPr lang="en-GB" dirty="0" smtClean="0"/>
              <a:t>CERN </a:t>
            </a:r>
            <a:r>
              <a:rPr lang="en-GB" dirty="0" err="1" smtClean="0"/>
              <a:t>PhotoLab</a:t>
            </a:r>
            <a:r>
              <a:rPr lang="en-GB" dirty="0" smtClean="0"/>
              <a:t>, 1978</a:t>
            </a:r>
          </a:p>
        </p:txBody>
      </p:sp>
      <p:pic>
        <p:nvPicPr>
          <p:cNvPr id="7" name="Picture 2" descr="https://cds.cern.ch/record/1758650/files/65-1-399.jpg?subformat=icon-640"/>
          <p:cNvPicPr>
            <a:picLocks noChangeAspect="1" noChangeArrowheads="1"/>
          </p:cNvPicPr>
          <p:nvPr/>
        </p:nvPicPr>
        <p:blipFill rotWithShape="1">
          <a:blip r:embed="rId3">
            <a:extLst>
              <a:ext uri="{28A0092B-C50C-407E-A947-70E740481C1C}">
                <a14:useLocalDpi xmlns:a14="http://schemas.microsoft.com/office/drawing/2010/main" val="0"/>
              </a:ext>
            </a:extLst>
          </a:blip>
          <a:srcRect b="11029"/>
          <a:stretch/>
        </p:blipFill>
        <p:spPr bwMode="auto">
          <a:xfrm>
            <a:off x="735562" y="1593753"/>
            <a:ext cx="3137441" cy="2813221"/>
          </a:xfrm>
          <a:prstGeom prst="rect">
            <a:avLst/>
          </a:prstGeom>
          <a:noFill/>
          <a:extLst>
            <a:ext uri="{909E8E84-426E-40dd-AFC4-6F175D3DCCD1}">
              <a14:hiddenFill xmlns="" xmlns:a14="http://schemas.microsoft.com/office/drawing/2010/main">
                <a:solidFill>
                  <a:srgbClr val="FFFFFF"/>
                </a:solidFill>
              </a14:hiddenFill>
            </a:ext>
          </a:extLst>
        </p:spPr>
      </p:pic>
      <p:sp>
        <p:nvSpPr>
          <p:cNvPr id="8" name="Marcador de contenido 2"/>
          <p:cNvSpPr txBox="1">
            <a:spLocks/>
          </p:cNvSpPr>
          <p:nvPr/>
        </p:nvSpPr>
        <p:spPr>
          <a:xfrm>
            <a:off x="774997" y="1607541"/>
            <a:ext cx="3058570" cy="267107"/>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smtClean="0"/>
              <a:t>Records Office 1965</a:t>
            </a:r>
          </a:p>
        </p:txBody>
      </p:sp>
    </p:spTree>
    <p:extLst>
      <p:ext uri="{BB962C8B-B14F-4D97-AF65-F5344CB8AC3E}">
        <p14:creationId xmlns:p14="http://schemas.microsoft.com/office/powerpoint/2010/main" val="1019360469"/>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Records Office – </a:t>
            </a:r>
            <a:r>
              <a:rPr lang="en-US" dirty="0" smtClean="0"/>
              <a:t>2015</a:t>
            </a:r>
            <a:endParaRPr lang="en-US" dirty="0"/>
          </a:p>
        </p:txBody>
      </p:sp>
      <p:sp>
        <p:nvSpPr>
          <p:cNvPr id="3" name="Marcador de contenido 2"/>
          <p:cNvSpPr>
            <a:spLocks noGrp="1"/>
          </p:cNvSpPr>
          <p:nvPr>
            <p:ph idx="1"/>
          </p:nvPr>
        </p:nvSpPr>
        <p:spPr>
          <a:xfrm>
            <a:off x="457200" y="4149080"/>
            <a:ext cx="8686800" cy="2016224"/>
          </a:xfrm>
        </p:spPr>
        <p:txBody>
          <a:bodyPr>
            <a:normAutofit fontScale="55000" lnSpcReduction="20000"/>
          </a:bodyPr>
          <a:lstStyle/>
          <a:p>
            <a:r>
              <a:rPr lang="en-GB" dirty="0" smtClean="0"/>
              <a:t>Automated </a:t>
            </a:r>
            <a:r>
              <a:rPr lang="en-GB" dirty="0" err="1" smtClean="0"/>
              <a:t>Kardex</a:t>
            </a:r>
            <a:r>
              <a:rPr lang="en-GB" dirty="0" smtClean="0"/>
              <a:t> machines</a:t>
            </a:r>
            <a:endParaRPr lang="en-GB" dirty="0" smtClean="0"/>
          </a:p>
          <a:p>
            <a:r>
              <a:rPr lang="en-GB" dirty="0" smtClean="0"/>
              <a:t>Started scanning of active </a:t>
            </a:r>
            <a:r>
              <a:rPr lang="en-GB" dirty="0"/>
              <a:t>personnel </a:t>
            </a:r>
            <a:r>
              <a:rPr lang="en-GB" dirty="0" smtClean="0"/>
              <a:t>files</a:t>
            </a:r>
          </a:p>
          <a:p>
            <a:r>
              <a:rPr lang="en-GB" dirty="0" smtClean="0"/>
              <a:t>Started collecting new documents as PDF’s only</a:t>
            </a:r>
          </a:p>
          <a:p>
            <a:r>
              <a:rPr lang="en-GB" dirty="0" smtClean="0"/>
              <a:t>Using naming convention (</a:t>
            </a:r>
            <a:r>
              <a:rPr lang="en-GB" dirty="0"/>
              <a:t>DOCID;CERNID;INITIALS; EFFECTIVEDATE</a:t>
            </a:r>
            <a:r>
              <a:rPr lang="en-GB" dirty="0" smtClean="0"/>
              <a:t>)</a:t>
            </a:r>
          </a:p>
          <a:p>
            <a:r>
              <a:rPr lang="en-GB" dirty="0" smtClean="0"/>
              <a:t>Changes in organisation workflows</a:t>
            </a:r>
          </a:p>
          <a:p>
            <a:r>
              <a:rPr lang="en-GB" dirty="0" smtClean="0"/>
              <a:t>Temporarily emailing documents between services (rather than internal mail)</a:t>
            </a:r>
          </a:p>
          <a:p>
            <a:r>
              <a:rPr lang="en-GB" dirty="0" smtClean="0"/>
              <a:t>Scanned over 3,000 personnel files</a:t>
            </a:r>
            <a:endParaRPr lang="en-US" dirty="0"/>
          </a:p>
        </p:txBody>
      </p:sp>
      <p:pic>
        <p:nvPicPr>
          <p:cNvPr id="6" name="Picture 2" descr="E:\Lucy's Stuff\Work\RO_4.jpg"/>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t="10417"/>
          <a:stretch/>
        </p:blipFill>
        <p:spPr bwMode="auto">
          <a:xfrm>
            <a:off x="2765911" y="1628800"/>
            <a:ext cx="3612177" cy="24269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71859478"/>
      </p:ext>
    </p:extLst>
  </p:cSld>
  <p:clrMapOvr>
    <a:masterClrMapping/>
  </p:clrMapOvr>
  <mc:AlternateContent xmlns:mc="http://schemas.openxmlformats.org/markup-compatibility/2006" xmlns:p14="http://schemas.microsoft.com/office/powerpoint/2010/main">
    <mc:Choice Requires="p14">
      <p:transition p14:dur="10">
        <p:cover/>
      </p:transition>
    </mc:Choice>
    <mc:Fallback xmlns="">
      <p:transition>
        <p:cover/>
      </p:transition>
    </mc:Fallback>
  </mc:AlternateContent>
  <p:timing>
    <p:tnLst>
      <p:par>
        <p:cTn id="1" dur="indefinite" restart="never" nodeType="tmRoot"/>
      </p:par>
    </p:tnLst>
  </p:timing>
</p:sld>
</file>

<file path=ppt/theme/theme1.xml><?xml version="1.0" encoding="utf-8"?>
<a:theme xmlns:a="http://schemas.openxmlformats.org/drawingml/2006/main" name="BeeCon2016">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BeeCon2016</Template>
  <TotalTime>5092</TotalTime>
  <Words>917</Words>
  <Application>Microsoft Office PowerPoint</Application>
  <PresentationFormat>On-screen Show (4:3)</PresentationFormat>
  <Paragraphs>291</Paragraphs>
  <Slides>42</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Calibri</vt:lpstr>
      <vt:lpstr>BeeCon2016</vt:lpstr>
      <vt:lpstr>Accelerating records management at CERN</vt:lpstr>
      <vt:lpstr>CERN Accelerator Complex</vt:lpstr>
      <vt:lpstr>CERN Accelerator Complex</vt:lpstr>
      <vt:lpstr>CERN</vt:lpstr>
      <vt:lpstr>CERN Members of Personnel</vt:lpstr>
      <vt:lpstr>CERN Members of Personnel</vt:lpstr>
      <vt:lpstr>CERN Members of Personnel</vt:lpstr>
      <vt:lpstr>Records Office - Then</vt:lpstr>
      <vt:lpstr>Records Office – 2015</vt:lpstr>
      <vt:lpstr>Records Office – 2016</vt:lpstr>
      <vt:lpstr>Recruitment Unit</vt:lpstr>
      <vt:lpstr>Electronic Document Handling</vt:lpstr>
      <vt:lpstr>AISMedia</vt:lpstr>
      <vt:lpstr>PowerPoint Presentation</vt:lpstr>
      <vt:lpstr>PowerPoint Presentation</vt:lpstr>
      <vt:lpstr>PowerPoint Presentation</vt:lpstr>
      <vt:lpstr>PowerPoint Presentation</vt:lpstr>
      <vt:lpstr>How?</vt:lpstr>
      <vt:lpstr>How?</vt:lpstr>
      <vt:lpstr>How?</vt:lpstr>
      <vt:lpstr>How?</vt:lpstr>
      <vt:lpstr>How?</vt:lpstr>
      <vt:lpstr>How?</vt:lpstr>
      <vt:lpstr>How?</vt:lpstr>
      <vt:lpstr>How?</vt:lpstr>
      <vt:lpstr>Customisations</vt:lpstr>
      <vt:lpstr>Customisations</vt:lpstr>
      <vt:lpstr>Customisations</vt:lpstr>
      <vt:lpstr>Customisations</vt:lpstr>
      <vt:lpstr>Customisations</vt:lpstr>
      <vt:lpstr>Customisations</vt:lpstr>
      <vt:lpstr>Customisations</vt:lpstr>
      <vt:lpstr>Next steps</vt:lpstr>
      <vt:lpstr>Next steps</vt:lpstr>
      <vt:lpstr>Next steps</vt:lpstr>
      <vt:lpstr>Next steps</vt:lpstr>
      <vt:lpstr>Next steps</vt:lpstr>
      <vt:lpstr>Next steps</vt:lpstr>
      <vt:lpstr>Thank You</vt:lpstr>
      <vt:lpstr>PowerPoint Presentation</vt:lpstr>
      <vt:lpstr>Monitoring</vt:lpstr>
      <vt:lpstr>Admin Screens</vt:lpstr>
    </vt:vector>
  </TitlesOfParts>
  <Manager/>
  <Company>BeeCon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BeeCon 2016 Presentation Template</dc:title>
  <dc:subject/>
  <dc:creator>BeeCon</dc:creator>
  <cp:keywords/>
  <dc:description/>
  <cp:lastModifiedBy>Andrew Short</cp:lastModifiedBy>
  <cp:revision>55</cp:revision>
  <dcterms:created xsi:type="dcterms:W3CDTF">2016-02-21T21:42:29Z</dcterms:created>
  <dcterms:modified xsi:type="dcterms:W3CDTF">2016-04-12T08:30:19Z</dcterms:modified>
  <cp:category/>
</cp:coreProperties>
</file>